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80" r:id="rId4"/>
  </p:sldMasterIdLst>
  <p:notesMasterIdLst>
    <p:notesMasterId r:id="rId63"/>
  </p:notesMasterIdLst>
  <p:handoutMasterIdLst>
    <p:handoutMasterId r:id="rId64"/>
  </p:handoutMasterIdLst>
  <p:sldIdLst>
    <p:sldId id="593" r:id="rId5"/>
    <p:sldId id="594" r:id="rId6"/>
    <p:sldId id="623" r:id="rId7"/>
    <p:sldId id="602" r:id="rId8"/>
    <p:sldId id="603" r:id="rId9"/>
    <p:sldId id="604" r:id="rId10"/>
    <p:sldId id="605" r:id="rId11"/>
    <p:sldId id="606" r:id="rId12"/>
    <p:sldId id="537" r:id="rId13"/>
    <p:sldId id="617" r:id="rId14"/>
    <p:sldId id="545" r:id="rId15"/>
    <p:sldId id="548" r:id="rId16"/>
    <p:sldId id="550" r:id="rId17"/>
    <p:sldId id="609" r:id="rId18"/>
    <p:sldId id="610" r:id="rId19"/>
    <p:sldId id="616" r:id="rId20"/>
    <p:sldId id="613" r:id="rId21"/>
    <p:sldId id="607" r:id="rId22"/>
    <p:sldId id="608" r:id="rId23"/>
    <p:sldId id="552" r:id="rId24"/>
    <p:sldId id="615" r:id="rId25"/>
    <p:sldId id="625" r:id="rId26"/>
    <p:sldId id="557" r:id="rId27"/>
    <p:sldId id="612" r:id="rId28"/>
    <p:sldId id="564" r:id="rId29"/>
    <p:sldId id="560" r:id="rId30"/>
    <p:sldId id="563" r:id="rId31"/>
    <p:sldId id="622" r:id="rId32"/>
    <p:sldId id="626" r:id="rId33"/>
    <p:sldId id="627" r:id="rId34"/>
    <p:sldId id="646" r:id="rId35"/>
    <p:sldId id="647" r:id="rId36"/>
    <p:sldId id="648" r:id="rId37"/>
    <p:sldId id="657" r:id="rId38"/>
    <p:sldId id="658" r:id="rId39"/>
    <p:sldId id="659" r:id="rId40"/>
    <p:sldId id="655" r:id="rId41"/>
    <p:sldId id="650" r:id="rId42"/>
    <p:sldId id="656" r:id="rId43"/>
    <p:sldId id="643" r:id="rId44"/>
    <p:sldId id="644" r:id="rId45"/>
    <p:sldId id="637" r:id="rId46"/>
    <p:sldId id="638" r:id="rId47"/>
    <p:sldId id="639" r:id="rId48"/>
    <p:sldId id="641" r:id="rId49"/>
    <p:sldId id="661" r:id="rId50"/>
    <p:sldId id="642" r:id="rId51"/>
    <p:sldId id="652" r:id="rId52"/>
    <p:sldId id="653" r:id="rId53"/>
    <p:sldId id="633" r:id="rId54"/>
    <p:sldId id="634" r:id="rId55"/>
    <p:sldId id="635" r:id="rId56"/>
    <p:sldId id="636" r:id="rId57"/>
    <p:sldId id="660" r:id="rId58"/>
    <p:sldId id="591" r:id="rId59"/>
    <p:sldId id="662" r:id="rId60"/>
    <p:sldId id="664" r:id="rId61"/>
    <p:sldId id="663" r:id="rId6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447026C-338B-4CAE-9D31-C8FD5135C8BA}">
          <p14:sldIdLst>
            <p14:sldId id="593"/>
            <p14:sldId id="594"/>
            <p14:sldId id="623"/>
          </p14:sldIdLst>
        </p14:section>
        <p14:section name="Formatting Strings" id="{ADDE7196-B530-4323-8B0A-0105DB42EDF1}">
          <p14:sldIdLst>
            <p14:sldId id="602"/>
            <p14:sldId id="603"/>
            <p14:sldId id="604"/>
            <p14:sldId id="605"/>
            <p14:sldId id="606"/>
          </p14:sldIdLst>
        </p14:section>
        <p14:section name="Manipulating Strings" id="{B656216D-FB6E-4FA0-878D-6613B89B23BF}">
          <p14:sldIdLst>
            <p14:sldId id="537"/>
            <p14:sldId id="617"/>
            <p14:sldId id="545"/>
            <p14:sldId id="548"/>
            <p14:sldId id="550"/>
            <p14:sldId id="609"/>
            <p14:sldId id="610"/>
            <p14:sldId id="616"/>
            <p14:sldId id="613"/>
            <p14:sldId id="607"/>
            <p14:sldId id="608"/>
          </p14:sldIdLst>
        </p14:section>
        <p14:section name="String Compare" id="{8F2640C1-849F-4626-A263-CB1D932B1BA7}">
          <p14:sldIdLst>
            <p14:sldId id="552"/>
            <p14:sldId id="615"/>
            <p14:sldId id="625"/>
          </p14:sldIdLst>
        </p14:section>
        <p14:section name="Concatenating and Building Strings" id="{C66AF75C-495C-49DC-8688-59F894A0BA81}">
          <p14:sldIdLst>
            <p14:sldId id="557"/>
            <p14:sldId id="612"/>
            <p14:sldId id="564"/>
            <p14:sldId id="560"/>
            <p14:sldId id="563"/>
            <p14:sldId id="622"/>
            <p14:sldId id="626"/>
          </p14:sldIdLst>
        </p14:section>
        <p14:section name="State Machines" id="{875A1B4E-E261-4BFF-A0AB-DB0C92812FAA}">
          <p14:sldIdLst>
            <p14:sldId id="627"/>
            <p14:sldId id="646"/>
            <p14:sldId id="647"/>
            <p14:sldId id="648"/>
            <p14:sldId id="657"/>
            <p14:sldId id="658"/>
            <p14:sldId id="659"/>
            <p14:sldId id="655"/>
            <p14:sldId id="650"/>
            <p14:sldId id="656"/>
          </p14:sldIdLst>
        </p14:section>
        <p14:section name="RegEx" id="{910806B6-20F7-47D8-8895-2CD054442BEA}">
          <p14:sldIdLst>
            <p14:sldId id="643"/>
            <p14:sldId id="644"/>
            <p14:sldId id="637"/>
            <p14:sldId id="638"/>
            <p14:sldId id="639"/>
            <p14:sldId id="641"/>
            <p14:sldId id="661"/>
            <p14:sldId id="642"/>
            <p14:sldId id="652"/>
            <p14:sldId id="653"/>
            <p14:sldId id="633"/>
            <p14:sldId id="634"/>
            <p14:sldId id="635"/>
            <p14:sldId id="636"/>
            <p14:sldId id="660"/>
          </p14:sldIdLst>
        </p14:section>
        <p14:section name="Conclusion" id="{F1B6FF27-5238-4C31-A1C6-ADA40417E9F5}">
          <p14:sldIdLst>
            <p14:sldId id="591"/>
            <p14:sldId id="662"/>
            <p14:sldId id="664"/>
            <p14:sldId id="6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D2A010"/>
    <a:srgbClr val="FFFFFF"/>
    <a:srgbClr val="C6C0AA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16DA210-FB5B-4158-B5E0-FEB733F419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1" autoAdjust="0"/>
    <p:restoredTop sz="89502" autoAdjust="0"/>
  </p:normalViewPr>
  <p:slideViewPr>
    <p:cSldViewPr>
      <p:cViewPr varScale="1">
        <p:scale>
          <a:sx n="61" d="100"/>
          <a:sy n="61" d="100"/>
        </p:scale>
        <p:origin x="700" y="6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5/25/2018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55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56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18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654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69844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3705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5135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1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23597-FBBC-42B6-95B8-38385222AA31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113236"/>
            <a:ext cx="5733818" cy="3472271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5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836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162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47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78266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506B26-05E7-4813-B506-4D5207F76F7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81477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5/25/2018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32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5/25/2018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7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64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195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506B26-05E7-4813-B506-4D5207F76F7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40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14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5/25/2018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5/25/2018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87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5/25/2018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5/25/2018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7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035#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Practice/Index/1035#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035#2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035#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035#3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035#3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035#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7" Type="http://schemas.openxmlformats.org/officeDocument/2006/relationships/hyperlink" Target="http://www.regular-expressions.info/tutorial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gexone.com/" TargetMode="External"/><Relationship Id="rId5" Type="http://schemas.openxmlformats.org/officeDocument/2006/relationships/hyperlink" Target="https://docs.oracle.com/javase/7/docs/api/java/util/regex/Matcher.html" TargetMode="External"/><Relationship Id="rId4" Type="http://schemas.openxmlformats.org/officeDocument/2006/relationships/hyperlink" Target="http://regexr.com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035#4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035#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035#5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035#5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035#6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035#6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uperhosting.bg/" TargetMode="External"/><Relationship Id="rId13" Type="http://schemas.openxmlformats.org/officeDocument/2006/relationships/image" Target="../media/image42.png"/><Relationship Id="rId18" Type="http://schemas.openxmlformats.org/officeDocument/2006/relationships/image" Target="../media/image45.png"/><Relationship Id="rId26" Type="http://schemas.openxmlformats.org/officeDocument/2006/relationships/image" Target="../media/image49.png"/><Relationship Id="rId3" Type="http://schemas.openxmlformats.org/officeDocument/2006/relationships/hyperlink" Target="https://softuni.bg/courses/java-advanced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image" Target="../media/image39.png"/><Relationship Id="rId12" Type="http://schemas.openxmlformats.org/officeDocument/2006/relationships/hyperlink" Target="http://xs-software.com/" TargetMode="External"/><Relationship Id="rId17" Type="http://schemas.openxmlformats.org/officeDocument/2006/relationships/image" Target="../media/image44.png"/><Relationship Id="rId25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12.xml"/><Relationship Id="rId16" Type="http://schemas.openxmlformats.org/officeDocument/2006/relationships/hyperlink" Target="https://aeternity.com/" TargetMode="External"/><Relationship Id="rId20" Type="http://schemas.openxmlformats.org/officeDocument/2006/relationships/image" Target="../media/image46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oftwaregroup-bg.com/" TargetMode="External"/><Relationship Id="rId11" Type="http://schemas.openxmlformats.org/officeDocument/2006/relationships/image" Target="../media/image41.png"/><Relationship Id="rId24" Type="http://schemas.openxmlformats.org/officeDocument/2006/relationships/image" Target="../media/image48.png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23" Type="http://schemas.openxmlformats.org/officeDocument/2006/relationships/hyperlink" Target="https://www.sbtech.com/" TargetMode="External"/><Relationship Id="rId10" Type="http://schemas.openxmlformats.org/officeDocument/2006/relationships/hyperlink" Target="https://netpeak.net/" TargetMode="External"/><Relationship Id="rId19" Type="http://schemas.openxmlformats.org/officeDocument/2006/relationships/hyperlink" Target="https://www.liebherr.com/en/deu/start/start-page.html" TargetMode="External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40.png"/><Relationship Id="rId14" Type="http://schemas.openxmlformats.org/officeDocument/2006/relationships/hyperlink" Target="http://www.indeavr.com/" TargetMode="External"/><Relationship Id="rId22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035#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035#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String Processing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 fontScale="92500"/>
          </a:bodyPr>
          <a:lstStyle/>
          <a:p>
            <a:r>
              <a:rPr lang="en-US" dirty="0"/>
              <a:t>Processing and Manipulating Strings </a:t>
            </a:r>
            <a:r>
              <a:rPr lang="de-DE" dirty="0"/>
              <a:t>with State Machines and Regex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5116700" y="3806198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</a:t>
            </a:r>
          </a:p>
        </p:txBody>
      </p:sp>
      <p:pic>
        <p:nvPicPr>
          <p:cNvPr id="14" name="Picture 8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2402" y="3748415"/>
            <a:ext cx="3973610" cy="2652385"/>
          </a:xfrm>
          <a:prstGeom prst="roundRect">
            <a:avLst>
              <a:gd name="adj" fmla="val 8744"/>
            </a:avLst>
          </a:prstGeom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7CB0E2-8F82-4550-ABFA-E5CB5A5204F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557B48-AB77-4399-8192-F3798B04A72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2496257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str.trim()</a:t>
            </a:r>
            <a:r>
              <a:rPr lang="en-US" sz="3000" noProof="1">
                <a:latin typeface="+mj-lt"/>
                <a:cs typeface="Consolas" pitchFamily="49" charset="0"/>
              </a:rPr>
              <a:t> – removes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all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3000" noProof="1">
                <a:latin typeface="+mj-lt"/>
                <a:cs typeface="Consolas" pitchFamily="49" charset="0"/>
              </a:rPr>
              <a:t>whitespaces at start and end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startsWith(String </a:t>
            </a:r>
            <a:r>
              <a:rPr lang="en-US" sz="3000" noProof="1">
                <a:latin typeface="Consolas" panose="020B0609020204030204" pitchFamily="49" charset="0"/>
                <a:cs typeface="Consolas" pitchFamily="49" charset="0"/>
              </a:rPr>
              <a:t>prefix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endsWith(String </a:t>
            </a:r>
            <a:r>
              <a:rPr lang="en-US" sz="3000" noProof="1">
                <a:latin typeface="Consolas" panose="020B0609020204030204" pitchFamily="49" charset="0"/>
                <a:cs typeface="Consolas" pitchFamily="49" charset="0"/>
              </a:rPr>
              <a:t>suffix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Trimming Whitespaces and boolean methods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676400"/>
            <a:ext cx="10591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 example of white space   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.trim()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"example of white space"</a:t>
            </a: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505200"/>
            <a:ext cx="10591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"C# is the best!";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startsWithJava = 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.startsWith(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“Java"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System.out.println(startsWithJava);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</a:t>
            </a: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334000"/>
            <a:ext cx="10591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"How are you?";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isQuestion = 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.endsWith(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"?"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System.out.println(isQuestion);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699305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958" grpId="0" animBg="1"/>
      <p:bldP spid="6379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45573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Finding a character or substring within a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str.indexOf(String/char term)</a:t>
            </a:r>
            <a:r>
              <a:rPr lang="en-US" sz="3000" noProof="1"/>
              <a:t> – returns the index of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noProof="1"/>
              <a:t>occurrence of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noProof="1"/>
              <a:t>in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2800" noProof="1"/>
              <a:t>Returns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sz="2800" noProof="1"/>
              <a:t> if there is no match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3000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sz="3000" dirty="0"/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str.lastIndexOf(String/char term)</a:t>
            </a:r>
            <a:r>
              <a:rPr lang="en-US" sz="3000" noProof="1"/>
              <a:t> – returns the index of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noProof="1"/>
              <a:t>occurrence of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noProof="1"/>
              <a:t>in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608012" y="3276600"/>
            <a:ext cx="10210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email = "vasko@gmail.org";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firstIndex = email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"@gmail.org"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noIndex = email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.indexOf(</a:t>
            </a:r>
            <a:r>
              <a:rPr lang="bg-BG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bg-BG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-1</a:t>
            </a: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608012" y="5722203"/>
            <a:ext cx="1021080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verse = "To be or not to be..";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lastIndex = verse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.lastIndexOf(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"be"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412" y="2209800"/>
            <a:ext cx="19050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6160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2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str.substring(int </a:t>
            </a:r>
            <a:r>
              <a:rPr lang="en-US" b="1" noProof="1">
                <a:solidFill>
                  <a:schemeClr val="tx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startIndex,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int </a:t>
            </a:r>
            <a:r>
              <a:rPr lang="en-US" b="1" noProof="1">
                <a:solidFill>
                  <a:schemeClr val="tx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endIndex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lvl="1">
              <a:lnSpc>
                <a:spcPct val="100000"/>
              </a:lnSpc>
            </a:pPr>
            <a:endParaRPr lang="en-US" noProof="1"/>
          </a:p>
          <a:p>
            <a:pPr marL="377887" lvl="1" indent="0">
              <a:lnSpc>
                <a:spcPct val="100000"/>
              </a:lnSpc>
              <a:buNone/>
            </a:pPr>
            <a:endParaRPr lang="en-US" noProof="1"/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str.substring(int startIndex)</a:t>
            </a: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20762" y="1752600"/>
            <a:ext cx="101473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"C:\\Pics\\Rila2017.jpg";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filename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8, 16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 is Rila2017</a:t>
            </a: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00929" y="3823394"/>
            <a:ext cx="10127314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"C:\\Pics\\Rila2017.jpg";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nameAndExtension = filename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nameAndExtension is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Rila2017.jpg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885729"/>
              </p:ext>
            </p:extLst>
          </p:nvPr>
        </p:nvGraphicFramePr>
        <p:xfrm>
          <a:off x="1756569" y="5542182"/>
          <a:ext cx="8142285" cy="845504"/>
        </p:xfrm>
        <a:graphic>
          <a:graphicData uri="http://schemas.openxmlformats.org/drawingml/2006/table">
            <a:tbl>
              <a:tblPr firstRow="1"/>
              <a:tblGrid>
                <a:gridCol w="407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47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4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56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 a String by given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separator(s)</a:t>
            </a:r>
            <a:r>
              <a:rPr lang="en-US" dirty="0"/>
              <a:t> use the following method: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Single separator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Multiple separators</a:t>
            </a:r>
          </a:p>
        </p:txBody>
      </p:sp>
      <p:sp>
        <p:nvSpPr>
          <p:cNvPr id="634884" name="Rectangle 4"/>
          <p:cNvSpPr>
            <a:spLocks noChangeArrowheads="1"/>
          </p:cNvSpPr>
          <p:nvPr/>
        </p:nvSpPr>
        <p:spPr bwMode="auto">
          <a:xfrm>
            <a:off x="343663" y="2542097"/>
            <a:ext cx="845708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 line = “Carrot:Orange,Apple:Red";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String[] vegetables = line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.split(",")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343663" y="4279669"/>
            <a:ext cx="845708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 line = “Carrot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Orange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Apple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Red";</a:t>
            </a:r>
            <a:b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String[] vegetables = line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.split("[,:]")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9218612" y="4114800"/>
            <a:ext cx="25146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Carrot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Orange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Apple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Red</a:t>
            </a:r>
          </a:p>
        </p:txBody>
      </p:sp>
      <p:sp>
        <p:nvSpPr>
          <p:cNvPr id="5" name="Curved Up Arrow 4"/>
          <p:cNvSpPr/>
          <p:nvPr/>
        </p:nvSpPr>
        <p:spPr>
          <a:xfrm rot="1137555">
            <a:off x="7756200" y="5542370"/>
            <a:ext cx="1823283" cy="428351"/>
          </a:xfrm>
          <a:prstGeom prst="curvedUpArrow">
            <a:avLst>
              <a:gd name="adj1" fmla="val 29213"/>
              <a:gd name="adj2" fmla="val 5068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9142412" y="2057400"/>
            <a:ext cx="2590800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Carrot:Orange</a:t>
            </a:r>
            <a:endParaRPr lang="en-US" sz="26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Apple:Red</a:t>
            </a:r>
            <a:endParaRPr lang="en-US" sz="26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Curved Up Arrow 11"/>
          <p:cNvSpPr/>
          <p:nvPr/>
        </p:nvSpPr>
        <p:spPr>
          <a:xfrm rot="20689233" flipV="1">
            <a:off x="7760729" y="1879465"/>
            <a:ext cx="1823283" cy="403466"/>
          </a:xfrm>
          <a:prstGeom prst="curvedUpArrow">
            <a:avLst>
              <a:gd name="adj1" fmla="val 29213"/>
              <a:gd name="adj2" fmla="val 5068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622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884" grpId="0" animBg="1"/>
      <p:bldP spid="634885" grpId="0" animBg="1"/>
      <p:bldP spid="9" grpId="0" animBg="1"/>
      <p:bldP spid="5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program that parses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dirty="0"/>
              <a:t> address given in the format: 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[protocol]://[server]/[resource]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Extract protocol, server and resource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Parse URL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55612" y="3200400"/>
            <a:ext cx="11277600" cy="615552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455612" y="3200400"/>
            <a:ext cx="11277600" cy="6155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400" dirty="0"/>
              <a:t>https://</a:t>
            </a:r>
            <a:r>
              <a:rPr lang="en-US" sz="3400" dirty="0" smtClean="0"/>
              <a:t>softuni.bg/courses/java-advanced</a:t>
            </a:r>
            <a:endParaRPr lang="bg-BG" sz="3400" dirty="0"/>
          </a:p>
        </p:txBody>
      </p:sp>
      <p:sp>
        <p:nvSpPr>
          <p:cNvPr id="17" name="Rounded Rectangle 16"/>
          <p:cNvSpPr/>
          <p:nvPr/>
        </p:nvSpPr>
        <p:spPr>
          <a:xfrm>
            <a:off x="5890226" y="4038600"/>
            <a:ext cx="4495801" cy="1842507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5789612" y="4001631"/>
            <a:ext cx="4615219" cy="18158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Protocol = </a:t>
            </a:r>
            <a:r>
              <a:rPr lang="en-US" sz="28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</a:t>
            </a:r>
          </a:p>
          <a:p>
            <a:pPr algn="ctr"/>
            <a:r>
              <a:rPr lang="en-US" sz="28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Server = </a:t>
            </a:r>
            <a:r>
              <a:rPr lang="en-US" sz="28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softuni.bg</a:t>
            </a:r>
          </a:p>
          <a:p>
            <a:pPr algn="ctr"/>
            <a:r>
              <a:rPr lang="en-US" sz="28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Resources = </a:t>
            </a:r>
            <a:r>
              <a:rPr lang="en-US" sz="28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courses/java-advanced</a:t>
            </a:r>
            <a:endParaRPr lang="bg-BG" sz="2800" b="1" spc="2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6" name="Bent-Up Arrow 5"/>
          <p:cNvSpPr/>
          <p:nvPr/>
        </p:nvSpPr>
        <p:spPr>
          <a:xfrm rot="5400000">
            <a:off x="3888529" y="3966317"/>
            <a:ext cx="1412803" cy="177976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5" name="TextBox 14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2"/>
              </a:rPr>
              <a:t>https://judge.softuni.bg/Contests/Practice/Index/1035#1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39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 animBg="1"/>
      <p:bldP spid="10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Parse URL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12723" y="1234857"/>
            <a:ext cx="114681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reminder 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.split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("://");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protocol = reminder[0];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serverEndIndex = reminder[1]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server = reminder[1]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(0, serverEndIndex);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resource = reminder[1]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(serverEndIndex + 1, reminder[1].length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4648200"/>
            <a:ext cx="1435596" cy="1435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17" y="4659987"/>
            <a:ext cx="1447800" cy="1447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61304" y="4648200"/>
            <a:ext cx="186621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URL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4"/>
              </a:rPr>
              <a:t>https://judge.softuni.bg/Contests/Practice/Index/1035#1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3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toLowerCase()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toUpperCase()</a:t>
            </a: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952274"/>
            <a:ext cx="10510261" cy="15286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lowerAlpha = alpha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.toLowerCase()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System.out.println(lowerAlpha); 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abcdefg</a:t>
            </a: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684212" y="4724400"/>
            <a:ext cx="10515599" cy="15286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upperAlpha = alpha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.toUpperCase()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System.out.println(upperAlpha); 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ABCDEFG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12" y="1016406"/>
            <a:ext cx="3250794" cy="3250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088" y="3835806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70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3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Replacing substrings</a:t>
            </a:r>
            <a:endParaRPr lang="bg-BG" sz="3600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str.replace(CharSequence tar, CharSequence rep)</a:t>
            </a:r>
            <a:r>
              <a:rPr lang="en-US" sz="3000" dirty="0"/>
              <a:t> – replaces all occurrences of a given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000" dirty="0"/>
              <a:t> with another</a:t>
            </a:r>
            <a:endParaRPr lang="en-US" sz="2600" dirty="0"/>
          </a:p>
          <a:p>
            <a:pPr lvl="1">
              <a:lnSpc>
                <a:spcPct val="100000"/>
              </a:lnSpc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str.replaceFirst(String str, String rep)</a:t>
            </a:r>
            <a:r>
              <a:rPr lang="en-US" sz="3000" dirty="0"/>
              <a:t> – replaces only 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match of a given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with another</a:t>
            </a: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196405"/>
            <a:ext cx="104394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cocktail = "Vodka + Martini + Cherry";</a:t>
            </a:r>
            <a:b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replaced = cocktail.replace("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b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Vodka and Martini and Cherry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73124" y="4863405"/>
            <a:ext cx="104394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"My number is: +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newStr = str.replaceFirst("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"9");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My number is: +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3123123</a:t>
            </a:r>
          </a:p>
        </p:txBody>
      </p:sp>
    </p:spTree>
    <p:extLst>
      <p:ext uri="{BB962C8B-B14F-4D97-AF65-F5344CB8AC3E}">
        <p14:creationId xmlns:p14="http://schemas.microsoft.com/office/powerpoint/2010/main" val="3520806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program that changes the text in all regions surrounded by the tags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&lt;upcase&gt;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&lt;/upcase&gt; </a:t>
            </a:r>
            <a:r>
              <a:rPr lang="en-US" dirty="0"/>
              <a:t>to upper-case.</a:t>
            </a:r>
          </a:p>
          <a:p>
            <a:pPr>
              <a:lnSpc>
                <a:spcPct val="100000"/>
              </a:lnSpc>
            </a:pPr>
            <a:r>
              <a:rPr lang="en-US" dirty="0"/>
              <a:t>The tags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/>
              <a:t> be nested.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Parse Tags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98612" y="3964605"/>
            <a:ext cx="2514601" cy="825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18507" y="2971800"/>
            <a:ext cx="5732346" cy="3162112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518506" y="3086924"/>
            <a:ext cx="5707965" cy="3046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are living in a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&lt;upcase&gt;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yellow submarine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&lt;/upcase&gt;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</a:t>
            </a:r>
          </a:p>
          <a:p>
            <a:pPr algn="ctr"/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don't have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&lt;upcase&gt;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anything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&lt;/upcase&gt;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else.</a:t>
            </a:r>
            <a:endParaRPr lang="bg-BG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151399" y="3468342"/>
            <a:ext cx="4495801" cy="2169028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7173258" y="3607059"/>
            <a:ext cx="4495800" cy="20621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are living in a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YELLOW SUBMARINE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</a:t>
            </a:r>
          </a:p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We don't have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ANYTHING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else.</a:t>
            </a:r>
            <a:endParaRPr lang="bg-BG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361744" y="4368102"/>
            <a:ext cx="67876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1828800"/>
            <a:ext cx="1524000" cy="1524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3"/>
              </a:rPr>
              <a:t>https://judge.softuni.bg/Contests/Practice/Index/1035#2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82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 animBg="1"/>
      <p:bldP spid="14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Parse Tags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12723" y="980956"/>
            <a:ext cx="114681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Read text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(input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.contains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(upcaseStart))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startIndex = input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(upcaseStart);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endIndex = input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(upcaseStop);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reminder = input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(startIndex +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8, endIndex);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upReminder = reminder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.toUpperCase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input = input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.replaceFirst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(reminder, upReminder);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input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.replaceFirst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(upcaseStart,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input = input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.replaceFirst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(upcaseStop, "");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Write modified text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324600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2"/>
              </a:rPr>
              <a:t>https://judge.softuni.bg/Contests/Practice/Index/1035#2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5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Manipulating 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Comparing, Concatenating, Searching</a:t>
            </a:r>
          </a:p>
          <a:p>
            <a:pPr lvl="1">
              <a:lnSpc>
                <a:spcPts val="4000"/>
              </a:lnSpc>
            </a:pPr>
            <a:r>
              <a:rPr lang="en-US" dirty="0"/>
              <a:t>Extracting, Replacing, Deleting Substrings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StringBuilder</a:t>
            </a:r>
            <a:r>
              <a:rPr lang="en-US" dirty="0"/>
              <a:t> Class</a:t>
            </a:r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de-DE" dirty="0"/>
              <a:t>State Machine</a:t>
            </a:r>
            <a:r>
              <a:rPr lang="en-US" dirty="0"/>
              <a:t>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For String Processing</a:t>
            </a:r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Regular Expressions</a:t>
            </a:r>
          </a:p>
          <a:p>
            <a:pPr marL="819096" lvl="1" indent="-514350">
              <a:lnSpc>
                <a:spcPts val="4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6" name="Picture 5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AD56F5D-E863-4567-BE5A-D74E3E0888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0421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3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651740" y="4451518"/>
            <a:ext cx="893847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Comparing Strings 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75540" y="5392600"/>
            <a:ext cx="8938472" cy="568865"/>
          </a:xfrm>
        </p:spPr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Difference between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==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.equals() 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91440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2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</a:t>
            </a:r>
            <a:r>
              <a:rPr lang="en-US"/>
              <a:t>Strings </a:t>
            </a:r>
            <a:endParaRPr lang="bg-BG" dirty="0"/>
          </a:p>
        </p:txBody>
      </p:sp>
      <p:sp>
        <p:nvSpPr>
          <p:cNvPr id="608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Equality checking by operator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FF0000"/>
                </a:solidFill>
              </a:rPr>
              <a:t>WARNING!</a:t>
            </a:r>
            <a:r>
              <a:rPr lang="en-US" dirty="0"/>
              <a:t> Compares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references</a:t>
            </a:r>
            <a:r>
              <a:rPr lang="en-US" dirty="0"/>
              <a:t>, not the content of the Strings</a:t>
            </a:r>
          </a:p>
          <a:p>
            <a:pPr>
              <a:lnSpc>
                <a:spcPct val="100000"/>
              </a:lnSpc>
              <a:buNone/>
            </a:pPr>
            <a:endParaRPr lang="en-US" sz="3200" dirty="0"/>
          </a:p>
          <a:p>
            <a:pPr>
              <a:lnSpc>
                <a:spcPct val="100000"/>
              </a:lnSpc>
              <a:buNone/>
            </a:pPr>
            <a:endParaRPr lang="en-US" sz="11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200" dirty="0"/>
              <a:t>Using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equals()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equalsIgnoreCase()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method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Unlike the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</a:t>
            </a:r>
            <a:r>
              <a:rPr lang="en-US" dirty="0"/>
              <a:t>these methods compare Strings by their value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8262" name="Rectangle 6"/>
          <p:cNvSpPr>
            <a:spLocks noChangeArrowheads="1"/>
          </p:cNvSpPr>
          <p:nvPr/>
        </p:nvSpPr>
        <p:spPr bwMode="auto">
          <a:xfrm>
            <a:off x="912812" y="2493818"/>
            <a:ext cx="102870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 == str2)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608263" name="Rectangle 7"/>
          <p:cNvSpPr>
            <a:spLocks noChangeArrowheads="1"/>
          </p:cNvSpPr>
          <p:nvPr/>
        </p:nvSpPr>
        <p:spPr bwMode="auto">
          <a:xfrm>
            <a:off x="912812" y="5461337"/>
            <a:ext cx="10295515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(str1.equals(str2))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1853">
            <a:off x="9911194" y="5551811"/>
            <a:ext cx="1062664" cy="83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26" y="2493818"/>
            <a:ext cx="975016" cy="105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17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26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Dictionary-based String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comparison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sz="3600" dirty="0"/>
              <a:t>Case-sensitive</a:t>
            </a:r>
          </a:p>
          <a:p>
            <a:pPr lvl="2">
              <a:lnSpc>
                <a:spcPct val="100000"/>
              </a:lnSpc>
            </a:pPr>
            <a:endParaRPr lang="en-US" sz="3600" dirty="0"/>
          </a:p>
          <a:p>
            <a:pPr lvl="2">
              <a:lnSpc>
                <a:spcPct val="100000"/>
              </a:lnSpc>
              <a:spcBef>
                <a:spcPts val="4200"/>
              </a:spcBef>
            </a:pPr>
            <a:r>
              <a:rPr lang="en-US" sz="3600" dirty="0"/>
              <a:t>Case-insensitive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 (2)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141412" y="4495800"/>
            <a:ext cx="9982200" cy="16257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str1</a:t>
            </a:r>
            <a:r>
              <a:rPr lang="en-US" noProof="1"/>
              <a:t>.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compareToIgnoreCase(str2);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str1 equals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str1 is before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str1 is after str2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1141412" y="2676385"/>
            <a:ext cx="10001106" cy="5259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str1</a:t>
            </a:r>
            <a:r>
              <a:rPr lang="en-US" sz="2800" noProof="1"/>
              <a:t>.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compareTo(str2);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4023">
            <a:off x="9642481" y="3167069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522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625176" y="4901299"/>
            <a:ext cx="8938472" cy="737501"/>
          </a:xfrm>
        </p:spPr>
        <p:txBody>
          <a:bodyPr/>
          <a:lstStyle/>
          <a:p>
            <a:r>
              <a:rPr lang="en-US" sz="4800" dirty="0"/>
              <a:t>Concatenating and Building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5176" y="5754967"/>
            <a:ext cx="8938472" cy="688256"/>
          </a:xfrm>
        </p:spPr>
        <p:txBody>
          <a:bodyPr/>
          <a:lstStyle/>
          <a:p>
            <a:r>
              <a:rPr lang="en-US" noProof="1"/>
              <a:t>Using the StringBuilder Class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4818" y="1821194"/>
            <a:ext cx="5214194" cy="25984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949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two ways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combine</a:t>
            </a:r>
            <a:r>
              <a:rPr lang="en-US" dirty="0"/>
              <a:t>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Any object can be appended to a String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1065212" y="2514601"/>
            <a:ext cx="87012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.concat(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strToConcat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1065212" y="3796791"/>
            <a:ext cx="100584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str1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str1;</a:t>
            </a: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1065212" y="5370990"/>
            <a:ext cx="10058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"Peter";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name + " " +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862" y="1504406"/>
            <a:ext cx="1939100" cy="19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562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0" grpId="0" animBg="1"/>
      <p:bldP spid="47719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000" noProof="1"/>
              <a:t>Use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java.lang.StringBuilder</a:t>
            </a:r>
            <a:r>
              <a:rPr lang="en-US" sz="3000" noProof="1"/>
              <a:t> class for modifiable Strings of characters: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 marL="0" indent="0">
              <a:lnSpc>
                <a:spcPct val="100000"/>
              </a:lnSpc>
              <a:spcAft>
                <a:spcPts val="3000"/>
              </a:spcAft>
              <a:buNone/>
            </a:pPr>
            <a:endParaRPr lang="en-US" sz="3000" noProof="1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noProof="1"/>
              <a:t>Use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noProof="1"/>
              <a:t>if you need to keep adding characters to a String</a:t>
            </a:r>
            <a:br>
              <a:rPr lang="en-US" sz="3000" noProof="1"/>
            </a:br>
            <a:r>
              <a:rPr lang="en-US" sz="3000" noProof="1"/>
              <a:t>or when you have to print to the console many times</a:t>
            </a:r>
          </a:p>
        </p:txBody>
      </p:sp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Contents of a String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760412" y="2286000"/>
            <a:ext cx="10591800" cy="29238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reverseString(String s) {</a:t>
            </a:r>
            <a:b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sb = new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StringBuilder();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s.length() - 1; i &gt;= 0; i--) {</a:t>
            </a:r>
            <a:b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.append(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s.charAt(i)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b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b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sb.toString();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231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r: How It Works?</a:t>
            </a:r>
            <a:endParaRPr lang="bg-BG" dirty="0"/>
          </a:p>
        </p:txBody>
      </p:sp>
      <p:sp>
        <p:nvSpPr>
          <p:cNvPr id="673794" name="Rectangle 2"/>
          <p:cNvSpPr>
            <a:spLocks noGrp="1" noChangeArrowheads="1"/>
          </p:cNvSpPr>
          <p:nvPr>
            <p:ph idx="1"/>
          </p:nvPr>
        </p:nvSpPr>
        <p:spPr>
          <a:xfrm>
            <a:off x="227012" y="3810000"/>
            <a:ext cx="11734800" cy="2743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keeps a buffer memory, allocated in advance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Most operations 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buffer memory </a:t>
            </a:r>
            <a:r>
              <a:rPr lang="en-US" dirty="0"/>
              <a:t>and do not</a:t>
            </a:r>
            <a:br>
              <a:rPr lang="en-US" dirty="0"/>
            </a:br>
            <a:r>
              <a:rPr lang="en-US" dirty="0"/>
              <a:t>allocate new objects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StringBuilder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faster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than simple String concatenation</a:t>
            </a:r>
          </a:p>
        </p:txBody>
      </p:sp>
      <p:graphicFrame>
        <p:nvGraphicFramePr>
          <p:cNvPr id="673840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477134"/>
              </p:ext>
            </p:extLst>
          </p:nvPr>
        </p:nvGraphicFramePr>
        <p:xfrm>
          <a:off x="3603569" y="1896281"/>
          <a:ext cx="5526088" cy="381000"/>
        </p:xfrm>
        <a:graphic>
          <a:graphicData uri="http://schemas.openxmlformats.org/drawingml/2006/table">
            <a:tbl>
              <a:tblPr firstRow="1" bandRow="1"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J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a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v 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a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3831" name="AutoShape 39"/>
          <p:cNvSpPr>
            <a:spLocks/>
          </p:cNvSpPr>
          <p:nvPr/>
        </p:nvSpPr>
        <p:spPr bwMode="auto">
          <a:xfrm rot="16200000">
            <a:off x="5003772" y="935817"/>
            <a:ext cx="460375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2" name="AutoShape 40"/>
          <p:cNvSpPr>
            <a:spLocks/>
          </p:cNvSpPr>
          <p:nvPr/>
        </p:nvSpPr>
        <p:spPr bwMode="auto">
          <a:xfrm rot="16200000">
            <a:off x="7796185" y="1464508"/>
            <a:ext cx="460375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5" name="AutoShape 43"/>
          <p:cNvSpPr>
            <a:spLocks/>
          </p:cNvSpPr>
          <p:nvPr/>
        </p:nvSpPr>
        <p:spPr bwMode="auto">
          <a:xfrm rot="5400000" flipV="1">
            <a:off x="6196752" y="-1077900"/>
            <a:ext cx="33178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812" y="1803689"/>
            <a:ext cx="284725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length() = 9</a:t>
            </a:r>
          </a:p>
          <a:p>
            <a:pPr lvl="1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capacity() = 25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22522" y="1004224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1420" y="2861908"/>
            <a:ext cx="1928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(Length)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64372" y="2846518"/>
            <a:ext cx="152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4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</a:t>
            </a:r>
            <a:endParaRPr lang="bg-BG" dirty="0"/>
          </a:p>
        </p:txBody>
      </p:sp>
      <p:sp>
        <p:nvSpPr>
          <p:cNvPr id="67584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990600"/>
            <a:ext cx="10972800" cy="563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insert(int index, String str)</a:t>
            </a:r>
            <a:r>
              <a:rPr lang="en-US" noProof="1"/>
              <a:t> - i</a:t>
            </a:r>
            <a:r>
              <a:rPr lang="en-US" dirty="0" err="1"/>
              <a:t>nserts</a:t>
            </a:r>
            <a:r>
              <a:rPr lang="en-US" dirty="0"/>
              <a:t> a String at a certain index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delete(int startIndex, int endIndex)</a:t>
            </a:r>
            <a:r>
              <a:rPr lang="en-US" noProof="1"/>
              <a:t> removes a substring within two indexes.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98609" y="2161774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 = new StringBuilder(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"123456"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.insert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"pass"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//123pass456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98609" y="5029200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 = new StringBuilder(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"123pass456"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.delete(3, 7)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//123456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8479050" y="2633552"/>
            <a:ext cx="3276600" cy="1024048"/>
          </a:xfrm>
          <a:prstGeom prst="wedgeRoundRectCallout">
            <a:avLst>
              <a:gd name="adj1" fmla="val -149667"/>
              <a:gd name="adj2" fmla="val -290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Accepts all primitive types and char[]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7847012" y="5702915"/>
            <a:ext cx="3771996" cy="685800"/>
          </a:xfrm>
          <a:prstGeom prst="wedgeRoundRectCallout">
            <a:avLst>
              <a:gd name="adj1" fmla="val -148984"/>
              <a:gd name="adj2" fmla="val -459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Exclusive the last index</a:t>
            </a:r>
          </a:p>
        </p:txBody>
      </p:sp>
    </p:spTree>
    <p:extLst>
      <p:ext uri="{BB962C8B-B14F-4D97-AF65-F5344CB8AC3E}">
        <p14:creationId xmlns:p14="http://schemas.microsoft.com/office/powerpoint/2010/main" val="17365135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 Class (2)</a:t>
            </a:r>
            <a:endParaRPr lang="bg-BG" dirty="0"/>
          </a:p>
        </p:txBody>
      </p:sp>
      <p:sp>
        <p:nvSpPr>
          <p:cNvPr id="67584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990600"/>
            <a:ext cx="10972800" cy="563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replace(int startInd, int endInd, String str)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.reverse()</a:t>
            </a:r>
            <a:r>
              <a:rPr lang="en-US" noProof="1"/>
              <a:t> - replaces a String by a reversed copy of it.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98512" y="1891605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 = new StringBuilder("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123pass456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.replace(3,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"woo");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System.out.println(sb);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//123woo456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92728" y="4787205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 = new StringBuilder("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123456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.reverse()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System.out.println(sb);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//654321</a:t>
            </a:r>
          </a:p>
        </p:txBody>
      </p:sp>
    </p:spTree>
    <p:extLst>
      <p:ext uri="{BB962C8B-B14F-4D97-AF65-F5344CB8AC3E}">
        <p14:creationId xmlns:p14="http://schemas.microsoft.com/office/powerpoint/2010/main" val="41917180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String Manipulations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817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6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9600" b="1" dirty="0" smtClean="0"/>
              <a:t>#java-fund</a:t>
            </a:r>
            <a:endParaRPr lang="en-US" sz="54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07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740" y="5046800"/>
            <a:ext cx="8938472" cy="820600"/>
          </a:xfrm>
        </p:spPr>
        <p:txBody>
          <a:bodyPr/>
          <a:lstStyle/>
          <a:p>
            <a:r>
              <a:rPr lang="en-US" noProof="1"/>
              <a:t>State Machines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1740" y="5754968"/>
            <a:ext cx="8938472" cy="719034"/>
          </a:xfrm>
        </p:spPr>
        <p:txBody>
          <a:bodyPr/>
          <a:lstStyle/>
          <a:p>
            <a:r>
              <a:rPr lang="en-US" dirty="0"/>
              <a:t>Real life examples of a state machine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45" y="1219200"/>
            <a:ext cx="4087667" cy="3528922"/>
          </a:xfrm>
          <a:prstGeom prst="roundRect">
            <a:avLst>
              <a:gd name="adj" fmla="val 4898"/>
            </a:avLst>
          </a:prstGeom>
        </p:spPr>
      </p:pic>
    </p:spTree>
    <p:extLst>
      <p:ext uri="{BB962C8B-B14F-4D97-AF65-F5344CB8AC3E}">
        <p14:creationId xmlns:p14="http://schemas.microsoft.com/office/powerpoint/2010/main" val="105740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13212" y="3905250"/>
            <a:ext cx="3200400" cy="2343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Conceptual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used to describe how things work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Every time it reads an input it will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switch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to a different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Only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state can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active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at the same time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Each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specifies which state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switch next 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State Machine 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4152900"/>
            <a:ext cx="2590800" cy="1943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9918">
            <a:off x="8761412" y="3429000"/>
            <a:ext cx="2806700" cy="2882900"/>
          </a:xfrm>
          <a:prstGeom prst="roundRect">
            <a:avLst>
              <a:gd name="adj" fmla="val 4326"/>
            </a:avLst>
          </a:prstGeom>
        </p:spPr>
      </p:pic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303212" y="5410200"/>
            <a:ext cx="4572000" cy="1024048"/>
          </a:xfrm>
          <a:prstGeom prst="wedgeRoundRectCallout">
            <a:avLst>
              <a:gd name="adj1" fmla="val 58324"/>
              <a:gd name="adj2" fmla="val -514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A Lightbulb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rgbClr val="FFFFFF"/>
                </a:solidFill>
              </a:rPr>
              <a:t>is real life example of a state machine</a:t>
            </a:r>
          </a:p>
        </p:txBody>
      </p:sp>
    </p:spTree>
    <p:extLst>
      <p:ext uri="{BB962C8B-B14F-4D97-AF65-F5344CB8AC3E}">
        <p14:creationId xmlns:p14="http://schemas.microsoft.com/office/powerpoint/2010/main" val="226207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 of a Finite State Machine (FSM)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981200"/>
            <a:ext cx="6511924" cy="3528922"/>
          </a:xfrm>
          <a:prstGeom prst="roundRect">
            <a:avLst>
              <a:gd name="adj" fmla="val 4898"/>
            </a:avLst>
          </a:prstGeom>
        </p:spPr>
      </p:pic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455612" y="5791200"/>
            <a:ext cx="3200400" cy="602867"/>
          </a:xfrm>
          <a:prstGeom prst="wedgeRoundRectCallout">
            <a:avLst>
              <a:gd name="adj1" fmla="val 36677"/>
              <a:gd name="adj2" fmla="val -1790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Start state -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OFF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684212" y="1156467"/>
            <a:ext cx="3276600" cy="900933"/>
          </a:xfrm>
          <a:prstGeom prst="wedgeRoundRectCallout">
            <a:avLst>
              <a:gd name="adj1" fmla="val 30072"/>
              <a:gd name="adj2" fmla="val 753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Pressing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OFF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rgbClr val="FFFFFF"/>
                </a:solidFill>
              </a:rPr>
              <a:t>changes nothing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484812" y="955347"/>
            <a:ext cx="3276600" cy="797253"/>
          </a:xfrm>
          <a:prstGeom prst="wedgeRoundRectCallout">
            <a:avLst>
              <a:gd name="adj1" fmla="val -56760"/>
              <a:gd name="adj2" fmla="val 2648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We can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rgbClr val="FFFFFF"/>
                </a:solidFill>
              </a:rPr>
              <a:t>to previous state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1029">
            <a:off x="9447212" y="4389131"/>
            <a:ext cx="1916112" cy="2004936"/>
          </a:xfrm>
          <a:prstGeom prst="roundRect">
            <a:avLst/>
          </a:prstGeom>
        </p:spPr>
      </p:pic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5865812" y="5664966"/>
            <a:ext cx="3733800" cy="900933"/>
          </a:xfrm>
          <a:prstGeom prst="wedgeRoundRectCallout">
            <a:avLst>
              <a:gd name="adj1" fmla="val -58752"/>
              <a:gd name="adj2" fmla="val -881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Pressing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ON </a:t>
            </a:r>
            <a:r>
              <a:rPr lang="en-US" sz="2800" noProof="1">
                <a:solidFill>
                  <a:srgbClr val="FFFFFF"/>
                </a:solidFill>
              </a:rPr>
              <a:t>changes the current state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8304212" y="2209800"/>
            <a:ext cx="3581400" cy="1295400"/>
          </a:xfrm>
          <a:prstGeom prst="wedgeRoundRectCallout">
            <a:avLst>
              <a:gd name="adj1" fmla="val -60189"/>
              <a:gd name="adj2" fmla="val 1298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Finite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limited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sz="2800" noProof="1">
                <a:solidFill>
                  <a:schemeClr val="tx1"/>
                </a:solidFill>
              </a:rPr>
              <a:t>number of states available </a:t>
            </a:r>
          </a:p>
        </p:txBody>
      </p:sp>
    </p:spTree>
    <p:extLst>
      <p:ext uri="{BB962C8B-B14F-4D97-AF65-F5344CB8AC3E}">
        <p14:creationId xmlns:p14="http://schemas.microsoft.com/office/powerpoint/2010/main" val="197123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Powerful </a:t>
            </a:r>
            <a:r>
              <a:rPr lang="en-US" dirty="0"/>
              <a:t>tool for String processing </a:t>
            </a: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State Machine for String Processing </a:t>
            </a:r>
            <a:endParaRPr lang="bg-B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921973"/>
              </p:ext>
            </p:extLst>
          </p:nvPr>
        </p:nvGraphicFramePr>
        <p:xfrm>
          <a:off x="1702336" y="5715000"/>
          <a:ext cx="8125876" cy="4572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738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Rounded Rectangle 13"/>
          <p:cNvSpPr/>
          <p:nvPr/>
        </p:nvSpPr>
        <p:spPr>
          <a:xfrm>
            <a:off x="1293812" y="2776831"/>
            <a:ext cx="791296" cy="84459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algn="ctr"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922421" y="1932233"/>
            <a:ext cx="791296" cy="84459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algn="ctr"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739226" y="4081698"/>
            <a:ext cx="791296" cy="84459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algn="ctr"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123222" y="4108402"/>
            <a:ext cx="791296" cy="84459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algn="ctr"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220113" y="1845597"/>
            <a:ext cx="791296" cy="84459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algn="ctr"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390562" y="1845597"/>
            <a:ext cx="791296" cy="84459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algn="ctr"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599266" y="4108402"/>
            <a:ext cx="791296" cy="84459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algn="ctr"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9986169" y="2881005"/>
            <a:ext cx="791296" cy="84459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algn="ctr"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085108" y="2500006"/>
            <a:ext cx="1835999" cy="48541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356769" y="2776831"/>
            <a:ext cx="743153" cy="1331571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529220" y="4565602"/>
            <a:ext cx="1594002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4499770" y="2776831"/>
            <a:ext cx="914399" cy="1331571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>
          <a:xfrm flipV="1">
            <a:off x="4713717" y="2267896"/>
            <a:ext cx="1506396" cy="6261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0" idx="1"/>
          </p:cNvCxnSpPr>
          <p:nvPr/>
        </p:nvCxnSpPr>
        <p:spPr>
          <a:xfrm flipV="1">
            <a:off x="7011409" y="2267896"/>
            <a:ext cx="1379153" cy="31305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9181858" y="2500005"/>
            <a:ext cx="918656" cy="6096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1" idx="3"/>
          </p:cNvCxnSpPr>
          <p:nvPr/>
        </p:nvCxnSpPr>
        <p:spPr>
          <a:xfrm flipH="1">
            <a:off x="8390562" y="3698396"/>
            <a:ext cx="1709952" cy="832305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18" idx="3"/>
          </p:cNvCxnSpPr>
          <p:nvPr/>
        </p:nvCxnSpPr>
        <p:spPr>
          <a:xfrm flipH="1" flipV="1">
            <a:off x="5914518" y="4530701"/>
            <a:ext cx="1684750" cy="34904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0630"/>
              </p:ext>
            </p:extLst>
          </p:nvPr>
        </p:nvGraphicFramePr>
        <p:xfrm>
          <a:off x="1692175" y="5715000"/>
          <a:ext cx="8136037" cy="457200"/>
        </p:xfrm>
        <a:graphic>
          <a:graphicData uri="http://schemas.openxmlformats.org/drawingml/2006/table">
            <a:tbl>
              <a:tblPr/>
              <a:tblGrid>
                <a:gridCol w="8136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5" name="AutoShape 8"/>
          <p:cNvSpPr>
            <a:spLocks noChangeArrowheads="1"/>
          </p:cNvSpPr>
          <p:nvPr/>
        </p:nvSpPr>
        <p:spPr bwMode="auto">
          <a:xfrm>
            <a:off x="303212" y="4419600"/>
            <a:ext cx="1905000" cy="602867"/>
          </a:xfrm>
          <a:prstGeom prst="wedgeRoundRectCallout">
            <a:avLst>
              <a:gd name="adj1" fmla="val 23586"/>
              <a:gd name="adj2" fmla="val -2019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Initial state</a:t>
            </a:r>
          </a:p>
        </p:txBody>
      </p:sp>
      <p:sp>
        <p:nvSpPr>
          <p:cNvPr id="56" name="AutoShape 8"/>
          <p:cNvSpPr>
            <a:spLocks noChangeArrowheads="1"/>
          </p:cNvSpPr>
          <p:nvPr/>
        </p:nvSpPr>
        <p:spPr bwMode="auto">
          <a:xfrm>
            <a:off x="6170612" y="4876800"/>
            <a:ext cx="1905000" cy="602867"/>
          </a:xfrm>
          <a:prstGeom prst="wedgeRoundRectCallout">
            <a:avLst>
              <a:gd name="adj1" fmla="val -74596"/>
              <a:gd name="adj2" fmla="val -617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Final state</a:t>
            </a:r>
          </a:p>
        </p:txBody>
      </p:sp>
      <p:sp>
        <p:nvSpPr>
          <p:cNvPr id="53" name="Right Arrow 52"/>
          <p:cNvSpPr/>
          <p:nvPr/>
        </p:nvSpPr>
        <p:spPr>
          <a:xfrm rot="16200000">
            <a:off x="1865312" y="6172201"/>
            <a:ext cx="381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1" name="Right Arrow 60"/>
          <p:cNvSpPr/>
          <p:nvPr/>
        </p:nvSpPr>
        <p:spPr>
          <a:xfrm>
            <a:off x="855806" y="2985416"/>
            <a:ext cx="381000" cy="457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84710" name="Freeform 584709"/>
          <p:cNvSpPr/>
          <p:nvPr/>
        </p:nvSpPr>
        <p:spPr>
          <a:xfrm>
            <a:off x="8523435" y="990600"/>
            <a:ext cx="847577" cy="919942"/>
          </a:xfrm>
          <a:custGeom>
            <a:avLst/>
            <a:gdLst>
              <a:gd name="connsiteX0" fmla="*/ 13490 w 747267"/>
              <a:gd name="connsiteY0" fmla="*/ 1137595 h 1137595"/>
              <a:gd name="connsiteX1" fmla="*/ 96617 w 747267"/>
              <a:gd name="connsiteY1" fmla="*/ 140067 h 1137595"/>
              <a:gd name="connsiteX2" fmla="*/ 733927 w 747267"/>
              <a:gd name="connsiteY2" fmla="*/ 112358 h 1137595"/>
              <a:gd name="connsiteX3" fmla="*/ 526108 w 747267"/>
              <a:gd name="connsiteY3" fmla="*/ 1123740 h 1137595"/>
              <a:gd name="connsiteX0" fmla="*/ 23114 w 945505"/>
              <a:gd name="connsiteY0" fmla="*/ 1043651 h 1043651"/>
              <a:gd name="connsiteX1" fmla="*/ 106241 w 945505"/>
              <a:gd name="connsiteY1" fmla="*/ 46123 h 1043651"/>
              <a:gd name="connsiteX2" fmla="*/ 937515 w 945505"/>
              <a:gd name="connsiteY2" fmla="*/ 253941 h 1043651"/>
              <a:gd name="connsiteX3" fmla="*/ 535732 w 945505"/>
              <a:gd name="connsiteY3" fmla="*/ 1029796 h 1043651"/>
              <a:gd name="connsiteX0" fmla="*/ 41723 w 922551"/>
              <a:gd name="connsiteY0" fmla="*/ 984372 h 1025935"/>
              <a:gd name="connsiteX1" fmla="*/ 83287 w 922551"/>
              <a:gd name="connsiteY1" fmla="*/ 42262 h 1025935"/>
              <a:gd name="connsiteX2" fmla="*/ 914561 w 922551"/>
              <a:gd name="connsiteY2" fmla="*/ 250080 h 1025935"/>
              <a:gd name="connsiteX3" fmla="*/ 512778 w 922551"/>
              <a:gd name="connsiteY3" fmla="*/ 1025935 h 1025935"/>
              <a:gd name="connsiteX0" fmla="*/ 134118 w 1019355"/>
              <a:gd name="connsiteY0" fmla="*/ 948640 h 990203"/>
              <a:gd name="connsiteX1" fmla="*/ 50992 w 1019355"/>
              <a:gd name="connsiteY1" fmla="*/ 48093 h 990203"/>
              <a:gd name="connsiteX2" fmla="*/ 1006956 w 1019355"/>
              <a:gd name="connsiteY2" fmla="*/ 214348 h 990203"/>
              <a:gd name="connsiteX3" fmla="*/ 605173 w 1019355"/>
              <a:gd name="connsiteY3" fmla="*/ 990203 h 990203"/>
              <a:gd name="connsiteX0" fmla="*/ 107385 w 980240"/>
              <a:gd name="connsiteY0" fmla="*/ 1065593 h 1107156"/>
              <a:gd name="connsiteX1" fmla="*/ 24259 w 980240"/>
              <a:gd name="connsiteY1" fmla="*/ 165046 h 1107156"/>
              <a:gd name="connsiteX2" fmla="*/ 592295 w 980240"/>
              <a:gd name="connsiteY2" fmla="*/ 12647 h 1107156"/>
              <a:gd name="connsiteX3" fmla="*/ 980223 w 980240"/>
              <a:gd name="connsiteY3" fmla="*/ 331301 h 1107156"/>
              <a:gd name="connsiteX4" fmla="*/ 578440 w 980240"/>
              <a:gd name="connsiteY4" fmla="*/ 1107156 h 1107156"/>
              <a:gd name="connsiteX0" fmla="*/ 107385 w 980290"/>
              <a:gd name="connsiteY0" fmla="*/ 1065593 h 1148720"/>
              <a:gd name="connsiteX1" fmla="*/ 24259 w 980290"/>
              <a:gd name="connsiteY1" fmla="*/ 165046 h 1148720"/>
              <a:gd name="connsiteX2" fmla="*/ 592295 w 980290"/>
              <a:gd name="connsiteY2" fmla="*/ 12647 h 1148720"/>
              <a:gd name="connsiteX3" fmla="*/ 980223 w 980290"/>
              <a:gd name="connsiteY3" fmla="*/ 331301 h 1148720"/>
              <a:gd name="connsiteX4" fmla="*/ 564586 w 980290"/>
              <a:gd name="connsiteY4" fmla="*/ 1148720 h 1148720"/>
              <a:gd name="connsiteX0" fmla="*/ 107385 w 980764"/>
              <a:gd name="connsiteY0" fmla="*/ 1065593 h 1133480"/>
              <a:gd name="connsiteX1" fmla="*/ 24259 w 980764"/>
              <a:gd name="connsiteY1" fmla="*/ 165046 h 1133480"/>
              <a:gd name="connsiteX2" fmla="*/ 592295 w 980764"/>
              <a:gd name="connsiteY2" fmla="*/ 12647 h 1133480"/>
              <a:gd name="connsiteX3" fmla="*/ 980223 w 980764"/>
              <a:gd name="connsiteY3" fmla="*/ 331301 h 1133480"/>
              <a:gd name="connsiteX4" fmla="*/ 511246 w 980764"/>
              <a:gd name="connsiteY4" fmla="*/ 1133480 h 1133480"/>
              <a:gd name="connsiteX0" fmla="*/ 107385 w 980764"/>
              <a:gd name="connsiteY0" fmla="*/ 1065593 h 1133480"/>
              <a:gd name="connsiteX1" fmla="*/ 24259 w 980764"/>
              <a:gd name="connsiteY1" fmla="*/ 165046 h 1133480"/>
              <a:gd name="connsiteX2" fmla="*/ 592295 w 980764"/>
              <a:gd name="connsiteY2" fmla="*/ 12647 h 1133480"/>
              <a:gd name="connsiteX3" fmla="*/ 980223 w 980764"/>
              <a:gd name="connsiteY3" fmla="*/ 331301 h 1133480"/>
              <a:gd name="connsiteX4" fmla="*/ 511246 w 980764"/>
              <a:gd name="connsiteY4" fmla="*/ 1133480 h 1133480"/>
              <a:gd name="connsiteX0" fmla="*/ 113641 w 979400"/>
              <a:gd name="connsiteY0" fmla="*/ 1081249 h 1133896"/>
              <a:gd name="connsiteX1" fmla="*/ 22895 w 979400"/>
              <a:gd name="connsiteY1" fmla="*/ 165462 h 1133896"/>
              <a:gd name="connsiteX2" fmla="*/ 590931 w 979400"/>
              <a:gd name="connsiteY2" fmla="*/ 13063 h 1133896"/>
              <a:gd name="connsiteX3" fmla="*/ 978859 w 979400"/>
              <a:gd name="connsiteY3" fmla="*/ 331717 h 1133896"/>
              <a:gd name="connsiteX4" fmla="*/ 509882 w 979400"/>
              <a:gd name="connsiteY4" fmla="*/ 1133896 h 1133896"/>
              <a:gd name="connsiteX0" fmla="*/ 117091 w 982850"/>
              <a:gd name="connsiteY0" fmla="*/ 1081249 h 1133896"/>
              <a:gd name="connsiteX1" fmla="*/ 26345 w 982850"/>
              <a:gd name="connsiteY1" fmla="*/ 165462 h 1133896"/>
              <a:gd name="connsiteX2" fmla="*/ 594381 w 982850"/>
              <a:gd name="connsiteY2" fmla="*/ 13063 h 1133896"/>
              <a:gd name="connsiteX3" fmla="*/ 982309 w 982850"/>
              <a:gd name="connsiteY3" fmla="*/ 331717 h 1133896"/>
              <a:gd name="connsiteX4" fmla="*/ 513332 w 982850"/>
              <a:gd name="connsiteY4" fmla="*/ 1133896 h 1133896"/>
              <a:gd name="connsiteX0" fmla="*/ 135587 w 978486"/>
              <a:gd name="connsiteY0" fmla="*/ 1042138 h 1132885"/>
              <a:gd name="connsiteX1" fmla="*/ 21981 w 978486"/>
              <a:gd name="connsiteY1" fmla="*/ 164451 h 1132885"/>
              <a:gd name="connsiteX2" fmla="*/ 590017 w 978486"/>
              <a:gd name="connsiteY2" fmla="*/ 12052 h 1132885"/>
              <a:gd name="connsiteX3" fmla="*/ 977945 w 978486"/>
              <a:gd name="connsiteY3" fmla="*/ 330706 h 1132885"/>
              <a:gd name="connsiteX4" fmla="*/ 508968 w 978486"/>
              <a:gd name="connsiteY4" fmla="*/ 1132885 h 1132885"/>
              <a:gd name="connsiteX0" fmla="*/ 140057 w 982956"/>
              <a:gd name="connsiteY0" fmla="*/ 1042138 h 1132885"/>
              <a:gd name="connsiteX1" fmla="*/ 26451 w 982956"/>
              <a:gd name="connsiteY1" fmla="*/ 164451 h 1132885"/>
              <a:gd name="connsiteX2" fmla="*/ 594487 w 982956"/>
              <a:gd name="connsiteY2" fmla="*/ 12052 h 1132885"/>
              <a:gd name="connsiteX3" fmla="*/ 982415 w 982956"/>
              <a:gd name="connsiteY3" fmla="*/ 330706 h 1132885"/>
              <a:gd name="connsiteX4" fmla="*/ 513438 w 982956"/>
              <a:gd name="connsiteY4" fmla="*/ 1132885 h 1132885"/>
              <a:gd name="connsiteX0" fmla="*/ 146047 w 981326"/>
              <a:gd name="connsiteY0" fmla="*/ 1073419 h 1133686"/>
              <a:gd name="connsiteX1" fmla="*/ 24821 w 981326"/>
              <a:gd name="connsiteY1" fmla="*/ 165252 h 1133686"/>
              <a:gd name="connsiteX2" fmla="*/ 592857 w 981326"/>
              <a:gd name="connsiteY2" fmla="*/ 12853 h 1133686"/>
              <a:gd name="connsiteX3" fmla="*/ 980785 w 981326"/>
              <a:gd name="connsiteY3" fmla="*/ 331507 h 1133686"/>
              <a:gd name="connsiteX4" fmla="*/ 511808 w 981326"/>
              <a:gd name="connsiteY4" fmla="*/ 1133686 h 113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326" h="1133686">
                <a:moveTo>
                  <a:pt x="146047" y="1073419"/>
                </a:moveTo>
                <a:cubicBezTo>
                  <a:pt x="58994" y="705811"/>
                  <a:pt x="-49647" y="342013"/>
                  <a:pt x="24821" y="165252"/>
                </a:cubicBezTo>
                <a:cubicBezTo>
                  <a:pt x="99289" y="-11509"/>
                  <a:pt x="433530" y="-14856"/>
                  <a:pt x="592857" y="12853"/>
                </a:cubicBezTo>
                <a:cubicBezTo>
                  <a:pt x="752184" y="40562"/>
                  <a:pt x="994293" y="144702"/>
                  <a:pt x="980785" y="331507"/>
                </a:cubicBezTo>
                <a:cubicBezTo>
                  <a:pt x="967277" y="518313"/>
                  <a:pt x="614332" y="984750"/>
                  <a:pt x="511808" y="1133686"/>
                </a:cubicBezTo>
              </a:path>
            </a:pathLst>
          </a:cu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9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 L 0.21875 -0.1243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16" y="-622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0.0625 -3.33333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875 -0.12431 L 0.12031 0.1868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22" y="1555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5 -3.33333E-6 L 0.11875 -3.33333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031 0.18681 L 0.31406 0.1868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87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75 -3.33333E-6 L 0.18125 -3.33333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6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406 0.18681 L 0.22031 -0.1243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-1555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25 -3.33333E-6 L 0.24375 -3.33333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875 -0.12431 L 0.40781 -0.1354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53" y="-5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375 -3.33333E-6 L 0.3 -3.33333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3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781 -0.13542 L 0.58906 -0.1354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 -3.33333E-6 L 0.36875 -3.33333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218 -0.13542 C 0.62148 -0.13542 0.64531 -0.18032 0.64531 -0.23542 C 0.64531 -0.29074 0.62148 -0.33542 0.59218 -0.33542 C 0.56276 -0.33542 0.53906 -0.29074 0.53906 -0.23542 C 0.53906 -0.18032 0.56276 -0.13542 0.59218 -0.13542 Z " pathEditMode="relative" rAng="0" ptsTypes="fffff">
                                      <p:cBhvr>
                                        <p:cTn id="50" dur="20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00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875 -3.33333E-6 L 0.425 -3.33333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9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218 -0.13542 L 0.71406 0.02014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777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5 -3.33333E-6 L 0.4875 -3.33333E-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406 0.19792 L 0.71406 0.02014 " pathEditMode="relative" rAng="0" ptsTypes="AA">
                                      <p:cBhvr>
                                        <p:cTn id="62" dur="20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-888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75 -3.33333E-6 L 0.54375 -3.33333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5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406 0.19792 L 0.31406 0.18681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0" y="-55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375 -3.33333E-6 L 0.6125 -3.33333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3" grpId="0" animBg="1"/>
      <p:bldP spid="53" grpId="1" animBg="1"/>
      <p:bldP spid="53" grpId="2" animBg="1"/>
      <p:bldP spid="53" grpId="3" animBg="1"/>
      <p:bldP spid="53" grpId="4" animBg="1"/>
      <p:bldP spid="53" grpId="5" animBg="1"/>
      <p:bldP spid="53" grpId="6" animBg="1"/>
      <p:bldP spid="53" grpId="7" animBg="1"/>
      <p:bldP spid="53" grpId="8" animBg="1"/>
      <p:bldP spid="53" grpId="9" animBg="1"/>
      <p:bldP spid="61" grpId="0" animBg="1"/>
      <p:bldP spid="61" grpId="1" animBg="1"/>
      <p:bldP spid="61" grpId="2" animBg="1"/>
      <p:bldP spid="61" grpId="3" animBg="1"/>
      <p:bldP spid="61" grpId="4" animBg="1"/>
      <p:bldP spid="61" grpId="5" animBg="1"/>
      <p:bldP spid="61" grpId="6" animBg="1"/>
      <p:bldP spid="61" grpId="7" animBg="1"/>
      <p:bldP spid="61" grpId="8" animBg="1"/>
      <p:bldP spid="61" grpId="9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State Machine for String Processing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7612" y="1066800"/>
            <a:ext cx="9677400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state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 &lt;= input.length)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switch (state)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case 0:     //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Initial state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(input[i] == 'p' || input[i] == 'P')  state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else state = -1;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case 1:    //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or 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(input[i] == 'r') state = 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else state = -1;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case 2:   //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(input[i] == 'o') state = 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else if (input[i] == 'a') state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else state = -1;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break;               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075612" y="1651134"/>
            <a:ext cx="3733800" cy="900933"/>
          </a:xfrm>
          <a:prstGeom prst="wedgeRoundRectCallout">
            <a:avLst>
              <a:gd name="adj1" fmla="val -176065"/>
              <a:gd name="adj2" fmla="val -881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initial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rgbClr val="FFFFFF"/>
                </a:solidFill>
              </a:rPr>
              <a:t>state is always reached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7961312" y="4038600"/>
            <a:ext cx="3962400" cy="1053333"/>
          </a:xfrm>
          <a:prstGeom prst="wedgeRoundRectCallout">
            <a:avLst>
              <a:gd name="adj1" fmla="val -73503"/>
              <a:gd name="adj2" fmla="val 715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Multiple transitions </a:t>
            </a:r>
            <a:r>
              <a:rPr lang="en-US" sz="2800" noProof="1">
                <a:solidFill>
                  <a:srgbClr val="FFFFFF"/>
                </a:solidFill>
              </a:rPr>
              <a:t>from a state are possible </a:t>
            </a:r>
          </a:p>
        </p:txBody>
      </p:sp>
    </p:spTree>
    <p:extLst>
      <p:ext uri="{BB962C8B-B14F-4D97-AF65-F5344CB8AC3E}">
        <p14:creationId xmlns:p14="http://schemas.microsoft.com/office/powerpoint/2010/main" val="84612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State Machine for String Processing (3)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7612" y="1371600"/>
            <a:ext cx="96012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case 3:   //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(input[i] == 'g') state = 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else state = 10;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case 4:   //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(i == 11) {      //End state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System.out.println("Word is valid"); return;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else if (input[i] == 'r') state = 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else state = -1;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case 5:   //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(input[i] == 'm') state = 6;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else state = -1;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               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8228012" y="1676400"/>
            <a:ext cx="3733800" cy="900933"/>
          </a:xfrm>
          <a:prstGeom prst="wedgeRoundRectCallout">
            <a:avLst>
              <a:gd name="adj1" fmla="val -86401"/>
              <a:gd name="adj2" fmla="val -275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There is a case for each state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7452134" y="4191000"/>
            <a:ext cx="4474547" cy="1142999"/>
          </a:xfrm>
          <a:prstGeom prst="wedgeRoundRectCallout">
            <a:avLst>
              <a:gd name="adj1" fmla="val -43181"/>
              <a:gd name="adj2" fmla="val -1127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If 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final </a:t>
            </a:r>
            <a:r>
              <a:rPr lang="en-US" sz="2800" noProof="1">
                <a:solidFill>
                  <a:srgbClr val="FFFFFF"/>
                </a:solidFill>
              </a:rPr>
              <a:t>state is reached – the word is valid</a:t>
            </a:r>
          </a:p>
        </p:txBody>
      </p:sp>
    </p:spTree>
    <p:extLst>
      <p:ext uri="{BB962C8B-B14F-4D97-AF65-F5344CB8AC3E}">
        <p14:creationId xmlns:p14="http://schemas.microsoft.com/office/powerpoint/2010/main" val="234881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State Machine for String Processing (4)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7612" y="1066800"/>
            <a:ext cx="9525000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case 6:   //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(input[i] == 'm')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else if (input[i] == 'i') state = 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else state = -1;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case 7:   //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(input[i] == 'n') state = 8;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else state = -1;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case 8:   //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if(input[i] == 'g') state = 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else state = -1;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default: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System.out.println("The word is not valid");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++i; }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7694612" y="3789991"/>
            <a:ext cx="3733800" cy="900933"/>
          </a:xfrm>
          <a:prstGeom prst="wedgeRoundRectCallout">
            <a:avLst>
              <a:gd name="adj1" fmla="val -137356"/>
              <a:gd name="adj2" fmla="val 1181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default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rgbClr val="FFFFFF"/>
                </a:solidFill>
              </a:rPr>
              <a:t>case handles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invalid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rgbClr val="FFFFFF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24003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219200"/>
            <a:ext cx="11804822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 a String from the console 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series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consecutive identical letters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with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single one</a:t>
            </a:r>
          </a:p>
          <a:p>
            <a:pPr>
              <a:lnSpc>
                <a:spcPct val="100000"/>
              </a:lnSpc>
            </a:pPr>
            <a:r>
              <a:rPr lang="en-US" dirty="0"/>
              <a:t>Solve the problem building your own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state machine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Series of Letters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98612" y="3964605"/>
            <a:ext cx="2514601" cy="825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446210" y="3352800"/>
            <a:ext cx="3657601" cy="9144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446210" y="4953000"/>
            <a:ext cx="3657602" cy="9144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1446210" y="3505200"/>
            <a:ext cx="365760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6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bookkeeper</a:t>
            </a:r>
            <a:endParaRPr lang="bg-BG" sz="2800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3032695" y="4419600"/>
            <a:ext cx="484632" cy="4572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1446209" y="5144869"/>
            <a:ext cx="365760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36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bokeper</a:t>
            </a:r>
            <a:endParaRPr lang="bg-BG" sz="2800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856410" y="3352800"/>
            <a:ext cx="3657601" cy="9144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856410" y="4953000"/>
            <a:ext cx="3657602" cy="9144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6856410" y="3505200"/>
            <a:ext cx="365760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6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tattoo</a:t>
            </a:r>
            <a:endParaRPr lang="bg-BG" sz="2800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Down Arrow 24"/>
          <p:cNvSpPr/>
          <p:nvPr/>
        </p:nvSpPr>
        <p:spPr>
          <a:xfrm>
            <a:off x="8442895" y="4419599"/>
            <a:ext cx="484632" cy="4572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6" name="Text Box 18"/>
          <p:cNvSpPr txBox="1">
            <a:spLocks noChangeArrowheads="1"/>
          </p:cNvSpPr>
          <p:nvPr/>
        </p:nvSpPr>
        <p:spPr bwMode="auto">
          <a:xfrm>
            <a:off x="6856409" y="5144869"/>
            <a:ext cx="365760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36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tato</a:t>
            </a:r>
            <a:endParaRPr lang="bg-BG" sz="2800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2"/>
              </a:rPr>
              <a:t>https://judge.softuni.bg/Contests/Practice/Index/1035#3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9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/>
      <p:bldP spid="20" grpId="0" animBg="1"/>
      <p:bldP spid="21" grpId="0"/>
      <p:bldP spid="22" grpId="0" animBg="1"/>
      <p:bldP spid="23" grpId="0" animBg="1"/>
      <p:bldP spid="24" grpId="0"/>
      <p:bldP spid="25" grpId="0" animBg="1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Series of Letters: Solution with FSM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2" y="1340108"/>
            <a:ext cx="99060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state = 0; char prev = input[0];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for (int i = 0; i &lt; input.length; i++){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switch (state){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case 0:     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Initial state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state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prev = input[i];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case 1:  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Found a new letter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output.append(input[i - 1]);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(input[i] == prev)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state = 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prev = input[i]; break;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2"/>
              </a:rPr>
              <a:t>https://judge.softuni.bg/Contests/Practice/Index/1035#3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0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Series of Letters: Solution with FSM (2)</a:t>
            </a:r>
            <a:endParaRPr lang="bg-BG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293812" y="1371600"/>
            <a:ext cx="97536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case 2: 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Found the same letter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if (input[i] != prev)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state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prev = input[i];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++i;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if(input[i-2] != prev)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output.append(prev);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System.out.println(output.toString())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2"/>
              </a:rPr>
              <a:t>https://judge.softuni.bg/Contests/Practice/Index/1035#3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72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526905"/>
            <a:ext cx="8938472" cy="9037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Formatting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638800"/>
            <a:ext cx="8938472" cy="692873"/>
          </a:xfrm>
        </p:spPr>
        <p:txBody>
          <a:bodyPr/>
          <a:lstStyle/>
          <a:p>
            <a:r>
              <a:rPr lang="en-US" dirty="0"/>
              <a:t>Basic Format Options</a:t>
            </a:r>
          </a:p>
        </p:txBody>
      </p:sp>
      <p:pic>
        <p:nvPicPr>
          <p:cNvPr id="6" name="Picture 2" descr="Image result for string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399" y="1447800"/>
            <a:ext cx="5965013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0E2E45-237C-4414-94C3-461D996D9E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25"/>
          <a:stretch/>
        </p:blipFill>
        <p:spPr>
          <a:xfrm>
            <a:off x="2149583" y="2128090"/>
            <a:ext cx="5381803" cy="19425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948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Using RegEx in Java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2667000"/>
            <a:ext cx="1036320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6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(?&lt;=\.)</a:t>
            </a:r>
            <a:r>
              <a:rPr lang="en-US" sz="6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66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{2,}</a:t>
            </a:r>
            <a:r>
              <a:rPr lang="en-US" sz="66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(?=[A-Z])</a:t>
            </a:r>
          </a:p>
        </p:txBody>
      </p:sp>
    </p:spTree>
    <p:extLst>
      <p:ext uri="{BB962C8B-B14F-4D97-AF65-F5344CB8AC3E}">
        <p14:creationId xmlns:p14="http://schemas.microsoft.com/office/powerpoint/2010/main" val="76671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Sequence of characters that forms a search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Used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finding and matching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certain parts of strings</a:t>
            </a:r>
          </a:p>
          <a:p>
            <a:pPr>
              <a:lnSpc>
                <a:spcPct val="100000"/>
              </a:lnSpc>
            </a:pPr>
            <a:r>
              <a:rPr lang="en-US" dirty="0"/>
              <a:t>Most common application of </a:t>
            </a:r>
            <a:br>
              <a:rPr lang="en-US" dirty="0"/>
            </a:br>
            <a:r>
              <a:rPr lang="en-US" dirty="0"/>
              <a:t>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finite state machine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Regular Expressions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55" y="3397460"/>
            <a:ext cx="5116544" cy="2889440"/>
          </a:xfrm>
          <a:prstGeom prst="roundRect">
            <a:avLst>
              <a:gd name="adj" fmla="val 1333"/>
            </a:avLst>
          </a:prstGeom>
          <a:effectLst>
            <a:softEdge rad="12700"/>
          </a:effec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2812" y="1897935"/>
            <a:ext cx="1036320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6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(?&lt;=\.) {2,}(?=[A-Z])</a:t>
            </a:r>
          </a:p>
        </p:txBody>
      </p:sp>
    </p:spTree>
    <p:extLst>
      <p:ext uri="{BB962C8B-B14F-4D97-AF65-F5344CB8AC3E}">
        <p14:creationId xmlns:p14="http://schemas.microsoft.com/office/powerpoint/2010/main" val="372662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Regex in Java library</a:t>
            </a:r>
            <a:endParaRPr lang="en-US" noProof="1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java.util.regex.Pattern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java.util.regex.Matcher</a:t>
            </a:r>
            <a:endParaRPr lang="en-US" sz="3000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in Java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2" y="3352800"/>
            <a:ext cx="103632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pattern =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compile(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"a*b"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Matcher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matcher = pattern.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matcher(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"aaaab"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boolean match = matcher.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find()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matchText = matcher.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group()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9066212" y="4495800"/>
            <a:ext cx="2846126" cy="815461"/>
          </a:xfrm>
          <a:prstGeom prst="wedgeRoundRectCallout">
            <a:avLst>
              <a:gd name="adj1" fmla="val -92584"/>
              <a:gd name="adj2" fmla="val 298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/>
                </a:solidFill>
              </a:rPr>
              <a:t>Searches for the next match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847012" y="6019800"/>
            <a:ext cx="3581400" cy="685800"/>
          </a:xfrm>
          <a:prstGeom prst="wedgeRoundRectCallout">
            <a:avLst>
              <a:gd name="adj1" fmla="val -43147"/>
              <a:gd name="adj2" fmla="val -775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/>
                </a:solidFill>
              </a:rPr>
              <a:t>Gets the matched text</a:t>
            </a:r>
          </a:p>
        </p:txBody>
      </p:sp>
    </p:spTree>
    <p:extLst>
      <p:ext uri="{BB962C8B-B14F-4D97-AF65-F5344CB8AC3E}">
        <p14:creationId xmlns:p14="http://schemas.microsoft.com/office/powerpoint/2010/main" val="394071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Pattern.matches(String pattern, String text)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determines whether the text matches the pattern 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String By Pattern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2632770"/>
            <a:ext cx="10653597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tring text = 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"Today is 2015-05-11"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tring pat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"Today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\\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d{4}-\\d{2}-\\d{2}"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boolean containsValidDate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P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attern.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matches(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pat, text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)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System.out.print(containsValidDate); 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rue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8761412" y="3810000"/>
            <a:ext cx="3070196" cy="722671"/>
          </a:xfrm>
          <a:prstGeom prst="wedgeRoundRectCallout">
            <a:avLst>
              <a:gd name="adj1" fmla="val -61121"/>
              <a:gd name="adj2" fmla="val -733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chemeClr val="tx1"/>
                </a:solidFill>
              </a:rPr>
              <a:t>Shorthand for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[0-9]</a:t>
            </a:r>
          </a:p>
        </p:txBody>
      </p:sp>
    </p:spTree>
    <p:extLst>
      <p:ext uri="{BB962C8B-B14F-4D97-AF65-F5344CB8AC3E}">
        <p14:creationId xmlns:p14="http://schemas.microsoft.com/office/powerpoint/2010/main" val="337281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find()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</a:t>
            </a:r>
            <a:r>
              <a:rPr lang="en-US" noProof="1">
                <a:cs typeface="Consolas" panose="020B0609020204030204" pitchFamily="49" charset="0"/>
              </a:rPr>
              <a:t>Gets the first pattern match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a Single Match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41412" y="2175570"/>
            <a:ext cx="99822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"Andy: 123";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"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([A-Z][a-z]+)</a:t>
            </a: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(\\d+)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regex = Pattern.compile(pattern);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 matcher = regex.matcher(text);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matcher.find();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6323012" y="4866670"/>
            <a:ext cx="4021258" cy="1457930"/>
          </a:xfrm>
          <a:prstGeom prst="wedgeRoundRectCallout">
            <a:avLst>
              <a:gd name="adj1" fmla="val -89766"/>
              <a:gd name="adj2" fmla="val -1339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Andy</a:t>
            </a:r>
            <a:r>
              <a:rPr lang="en-US" sz="28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</a:t>
            </a:r>
            <a:endParaRPr lang="en-US" sz="2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1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Andy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b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2 = 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</a:t>
            </a:r>
            <a:endParaRPr lang="bg-BG" sz="2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7923212" y="1295401"/>
            <a:ext cx="3581400" cy="880170"/>
          </a:xfrm>
          <a:prstGeom prst="wedgeRoundRectCallout">
            <a:avLst>
              <a:gd name="adj1" fmla="val -51085"/>
              <a:gd name="adj2" fmla="val 1210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chemeClr val="tx1"/>
                </a:solidFill>
              </a:rPr>
              <a:t>Matches the element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one or more times</a:t>
            </a:r>
          </a:p>
        </p:txBody>
      </p:sp>
    </p:spTree>
    <p:extLst>
      <p:ext uri="{BB962C8B-B14F-4D97-AF65-F5344CB8AC3E}">
        <p14:creationId xmlns:p14="http://schemas.microsoft.com/office/powerpoint/2010/main" val="45073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split(String pattern)</a:t>
            </a:r>
            <a:r>
              <a:rPr lang="en-US" noProof="1">
                <a:latin typeface="+mj-lt"/>
              </a:rPr>
              <a:t> – splits the text by the pattern</a:t>
            </a:r>
          </a:p>
          <a:p>
            <a:pPr lvl="1"/>
            <a:r>
              <a:rPr lang="en-US" noProof="1">
                <a:latin typeface="+mj-lt"/>
              </a:rPr>
              <a:t>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tring[]</a:t>
            </a:r>
            <a:r>
              <a:rPr lang="en-US" noProof="1">
                <a:latin typeface="+mj-lt"/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With Regex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3" y="2890897"/>
            <a:ext cx="10515598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text = 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"1   2 3      4"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pattern = 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"\\s+"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tring[] tokens = text.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split(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4494212" y="5396819"/>
            <a:ext cx="6127710" cy="695409"/>
          </a:xfrm>
          <a:prstGeom prst="wedgeRoundRectCallout">
            <a:avLst>
              <a:gd name="adj1" fmla="val -57278"/>
              <a:gd name="adj2" fmla="val -12597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44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tokens = {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"1"</a:t>
            </a:r>
            <a:r>
              <a:rPr lang="en-US" sz="36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"2"</a:t>
            </a:r>
            <a:r>
              <a:rPr lang="en-US" sz="36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"3"</a:t>
            </a:r>
            <a:r>
              <a:rPr lang="en-US" sz="36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"4"</a:t>
            </a:r>
            <a:r>
              <a:rPr lang="en-US" sz="36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}</a:t>
            </a:r>
            <a:endParaRPr lang="bg-BG" sz="36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380412" y="2450323"/>
            <a:ext cx="3581400" cy="750077"/>
          </a:xfrm>
          <a:prstGeom prst="wedgeRoundRectCallout">
            <a:avLst>
              <a:gd name="adj1" fmla="val -102149"/>
              <a:gd name="adj2" fmla="val 1159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cs typeface="Consolas" panose="020B0609020204030204" pitchFamily="49" charset="0"/>
              </a:rPr>
              <a:t>Matches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whitespaces</a:t>
            </a: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03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Series of Letters: Solution with RegEx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313795"/>
            <a:ext cx="102108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= scanner.nextLine();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= "([a-zA-Z ])\\1*";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= Pattern.compile(pattern);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 = regex.matcher(input);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(matcher.find())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System.out.print(matcher.group(1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7466012" y="2209800"/>
            <a:ext cx="3124200" cy="838200"/>
          </a:xfrm>
          <a:prstGeom prst="wedgeRoundRectCallout">
            <a:avLst>
              <a:gd name="adj1" fmla="val -76599"/>
              <a:gd name="adj2" fmla="val 48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chemeClr val="tx1"/>
                </a:solidFill>
              </a:rPr>
              <a:t>Matches the </a:t>
            </a:r>
            <a:r>
              <a:rPr lang="en-US" sz="2800" noProof="1" smtClean="0">
                <a:solidFill>
                  <a:schemeClr val="tx1"/>
                </a:solidFill>
              </a:rPr>
              <a:t>value </a:t>
            </a:r>
            <a:r>
              <a:rPr lang="en-US" sz="2800" noProof="1">
                <a:solidFill>
                  <a:schemeClr val="tx1"/>
                </a:solidFill>
              </a:rPr>
              <a:t>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group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3201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6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Resources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516245"/>
            <a:ext cx="11804822" cy="47321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hlinkClick r:id="rId3"/>
              </a:rPr>
              <a:t>https://regex101.com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hlinkClick r:id="rId4"/>
              </a:rPr>
              <a:t>http://regexr.com</a:t>
            </a:r>
            <a:r>
              <a:rPr lang="en-US" sz="3200" dirty="0"/>
              <a:t> – websites to test Regex using different programming languages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 smtClean="0">
                <a:hlinkClick r:id="rId5"/>
              </a:rPr>
              <a:t>https://docs.oracle.com/javase/7/docs/api/java/util/regex/Matcher.html</a:t>
            </a:r>
            <a:r>
              <a:rPr lang="en-US" sz="3200" dirty="0" smtClean="0"/>
              <a:t> </a:t>
            </a:r>
            <a:r>
              <a:rPr lang="en-US" sz="3200" dirty="0"/>
              <a:t>– a quick reference for Regex from Oracle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6"/>
              </a:rPr>
              <a:t>http://regexone.com</a:t>
            </a:r>
            <a:r>
              <a:rPr lang="en-US" sz="3200" dirty="0"/>
              <a:t> – interactive tutorials for Regex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7"/>
              </a:rPr>
              <a:t>http://www.regular-expressions.info/tutorial.html</a:t>
            </a:r>
            <a:r>
              <a:rPr lang="en-US" sz="3200" dirty="0"/>
              <a:t> – </a:t>
            </a:r>
            <a:br>
              <a:rPr lang="en-US" sz="3200" dirty="0"/>
            </a:br>
            <a:r>
              <a:rPr lang="en-US" sz="3200" dirty="0"/>
              <a:t>a comprehensive tutorial on regular expressions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2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Find the count of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vowels</a:t>
            </a:r>
            <a:r>
              <a:rPr lang="en-US" dirty="0"/>
              <a:t>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text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vowels </a:t>
            </a:r>
            <a:r>
              <a:rPr lang="en-US" dirty="0"/>
              <a:t>are upper and lower a, e, i, o, u and 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Vowel Count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1" y="2989547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 L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nc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ln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6612" y="4154633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1519 L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rd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nc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th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 67.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389812" y="2722454"/>
            <a:ext cx="2819400" cy="534180"/>
          </a:xfrm>
          <a:prstGeom prst="wedgeRoundRectCallout">
            <a:avLst>
              <a:gd name="adj1" fmla="val -124830"/>
              <a:gd name="adj2" fmla="val 686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Vowels: 5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085012" y="5257020"/>
            <a:ext cx="3657600" cy="534180"/>
          </a:xfrm>
          <a:prstGeom prst="wedgeRoundRectCallout">
            <a:avLst>
              <a:gd name="adj1" fmla="val -108744"/>
              <a:gd name="adj2" fmla="val -749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Vowels: 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2"/>
              </a:rPr>
              <a:t>https://judge.softuni.bg/Contests/Practice/Index/1035#4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0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3" y="1016742"/>
            <a:ext cx="10668000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pattern = 	Pattern.compile(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"[AEIOUYaeiouy]"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 matcher = pattern.matcher(text);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System.out.println("Vowels: " + count);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Vowel Count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2"/>
              </a:rPr>
              <a:t>https://judge.softuni.bg/Contests/Practice/Index/1035#4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1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String.format()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supports common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numeric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,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date/time</a:t>
            </a:r>
            <a:r>
              <a:rPr lang="en-US" dirty="0"/>
              <a:t> formats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alignments</a:t>
            </a:r>
          </a:p>
          <a:p>
            <a:pPr>
              <a:lnSpc>
                <a:spcPct val="10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Inserting Strings</a:t>
            </a:r>
          </a:p>
          <a:p>
            <a:pPr>
              <a:lnSpc>
                <a:spcPct val="10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682634" lvl="2" indent="0">
              <a:lnSpc>
                <a:spcPct val="100000"/>
              </a:lnSpc>
              <a:buNone/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455612" y="3819739"/>
            <a:ext cx="113538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result = String.format(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"%1$s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%2$s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“Hello”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“World”);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 = String.format(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"%2$s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%1$s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“Hello”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“World”);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7768517" y="2745923"/>
            <a:ext cx="2826992" cy="699521"/>
          </a:xfrm>
          <a:prstGeom prst="wedgeRoundRectCallout">
            <a:avLst>
              <a:gd name="adj1" fmla="val 8604"/>
              <a:gd name="adj2" fmla="val 1176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Second argument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4512231" y="2743200"/>
            <a:ext cx="2514600" cy="699521"/>
          </a:xfrm>
          <a:prstGeom prst="wedgeRoundRectCallout">
            <a:avLst>
              <a:gd name="adj1" fmla="val 85800"/>
              <a:gd name="adj2" fmla="val 1087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First argument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8" name="AutoShape 8"/>
          <p:cNvSpPr>
            <a:spLocks noChangeArrowheads="1"/>
          </p:cNvSpPr>
          <p:nvPr/>
        </p:nvSpPr>
        <p:spPr bwMode="auto">
          <a:xfrm>
            <a:off x="760412" y="5527347"/>
            <a:ext cx="2438400" cy="568653"/>
          </a:xfrm>
          <a:prstGeom prst="wedgeRoundRectCallout">
            <a:avLst>
              <a:gd name="adj1" fmla="val 93224"/>
              <a:gd name="adj2" fmla="val -1621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Initial symbol</a:t>
            </a:r>
          </a:p>
        </p:txBody>
      </p:sp>
      <p:sp>
        <p:nvSpPr>
          <p:cNvPr id="19" name="AutoShape 8"/>
          <p:cNvSpPr>
            <a:spLocks noChangeArrowheads="1"/>
          </p:cNvSpPr>
          <p:nvPr/>
        </p:nvSpPr>
        <p:spPr bwMode="auto">
          <a:xfrm>
            <a:off x="3504662" y="5527347"/>
            <a:ext cx="2627850" cy="568653"/>
          </a:xfrm>
          <a:prstGeom prst="wedgeRoundRectCallout">
            <a:avLst>
              <a:gd name="adj1" fmla="val -12950"/>
              <a:gd name="adj2" fmla="val -1598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Argument order</a:t>
            </a:r>
          </a:p>
        </p:txBody>
      </p:sp>
      <p:sp>
        <p:nvSpPr>
          <p:cNvPr id="21" name="AutoShape 8"/>
          <p:cNvSpPr>
            <a:spLocks noChangeArrowheads="1"/>
          </p:cNvSpPr>
          <p:nvPr/>
        </p:nvSpPr>
        <p:spPr bwMode="auto">
          <a:xfrm>
            <a:off x="8532812" y="5527347"/>
            <a:ext cx="2590800" cy="797253"/>
          </a:xfrm>
          <a:prstGeom prst="wedgeRoundRectCallout">
            <a:avLst>
              <a:gd name="adj1" fmla="val -154298"/>
              <a:gd name="adj2" fmla="val -1285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format specifier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20" name="AutoShape 8"/>
          <p:cNvSpPr>
            <a:spLocks noChangeArrowheads="1"/>
          </p:cNvSpPr>
          <p:nvPr/>
        </p:nvSpPr>
        <p:spPr bwMode="auto">
          <a:xfrm>
            <a:off x="6399212" y="5527347"/>
            <a:ext cx="1775326" cy="568653"/>
          </a:xfrm>
          <a:prstGeom prst="wedgeRoundRectCallout">
            <a:avLst>
              <a:gd name="adj1" fmla="val -94177"/>
              <a:gd name="adj2" fmla="val -1531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Separator</a:t>
            </a:r>
          </a:p>
        </p:txBody>
      </p:sp>
    </p:spTree>
    <p:extLst>
      <p:ext uri="{BB962C8B-B14F-4D97-AF65-F5344CB8AC3E}">
        <p14:creationId xmlns:p14="http://schemas.microsoft.com/office/powerpoint/2010/main" val="21285827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9" grpId="0" animBg="1"/>
      <p:bldP spid="21" grpId="0" animBg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tags</a:t>
            </a:r>
            <a:r>
              <a:rPr lang="en-US" dirty="0"/>
              <a:t>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HTML</a:t>
            </a:r>
          </a:p>
          <a:p>
            <a:r>
              <a:rPr lang="en-US" dirty="0"/>
              <a:t>Read until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dirty="0"/>
              <a:t> command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Tags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2" y="2556570"/>
            <a:ext cx="5474365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&lt;meta charset="UTF-8"&gt;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</a:t>
            </a:r>
            <a:r>
              <a:rPr lang="en-GB" sz="28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056337" y="2556570"/>
            <a:ext cx="44958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charset="UTF-8"&gt;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455057" y="3886200"/>
            <a:ext cx="381000" cy="762000"/>
          </a:xfrm>
          <a:prstGeom prst="rightArrow">
            <a:avLst>
              <a:gd name="adj1" fmla="val 62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2"/>
              </a:rPr>
              <a:t>https://judge.softuni.bg/Contests/Practice/Index/1035#5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03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3" y="1026169"/>
            <a:ext cx="10668000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pattern = Pattern.compile(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"&lt;.*?&gt;"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(!text.equals("END"))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Matcher matcher = pattern.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matcher(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group()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Tags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456612" y="2057399"/>
            <a:ext cx="3505199" cy="914401"/>
          </a:xfrm>
          <a:prstGeom prst="wedgeRoundRectCallout">
            <a:avLst>
              <a:gd name="adj1" fmla="val -19532"/>
              <a:gd name="adj2" fmla="val -1075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Matches the element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zero or one times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2"/>
              </a:rPr>
              <a:t>https://judge.softuni.bg/Contests/Practice/Index/1035#5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4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>
            <a:normAutofit/>
          </a:bodyPr>
          <a:lstStyle/>
          <a:p>
            <a:r>
              <a:rPr lang="en-US" sz="2800" dirty="0"/>
              <a:t>Scan through the lines for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valid usernames</a:t>
            </a:r>
            <a:r>
              <a:rPr lang="en-US" sz="2800" dirty="0"/>
              <a:t>:</a:t>
            </a:r>
          </a:p>
          <a:p>
            <a:pPr lvl="1"/>
            <a:r>
              <a:rPr lang="en-US" sz="2800" dirty="0"/>
              <a:t>Has length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between 3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en-US" sz="2800" b="1" dirty="0"/>
              <a:t> </a:t>
            </a:r>
            <a:r>
              <a:rPr lang="en-US" sz="2800" dirty="0"/>
              <a:t>characters</a:t>
            </a:r>
          </a:p>
          <a:p>
            <a:pPr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Contains</a:t>
            </a:r>
            <a:r>
              <a:rPr lang="en-US" sz="2800" dirty="0"/>
              <a:t> letters, numbers, hyphens and underscores</a:t>
            </a:r>
          </a:p>
          <a:p>
            <a:pPr lvl="1"/>
            <a:r>
              <a:rPr lang="en-US" sz="2800" dirty="0"/>
              <a:t>Has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no redundant symbols</a:t>
            </a:r>
            <a:r>
              <a:rPr lang="en-US" sz="2800" b="1" dirty="0"/>
              <a:t> </a:t>
            </a:r>
            <a:r>
              <a:rPr lang="en-US" sz="2800" dirty="0"/>
              <a:t>before, after or in </a:t>
            </a:r>
            <a:r>
              <a:rPr lang="en-US" sz="2800" dirty="0" smtClean="0"/>
              <a:t>between</a:t>
            </a:r>
          </a:p>
          <a:p>
            <a:pPr lvl="1"/>
            <a:r>
              <a:rPr lang="en-US" sz="2800" dirty="0"/>
              <a:t>If there are </a:t>
            </a:r>
            <a:r>
              <a:rPr lang="en-US" sz="2800" b="1" dirty="0">
                <a:solidFill>
                  <a:srgbClr val="F3CD60"/>
                </a:solidFill>
              </a:rPr>
              <a:t>no valid usernames</a:t>
            </a:r>
            <a:r>
              <a:rPr lang="en-US" sz="2800" dirty="0"/>
              <a:t>, don’t print anything.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Valid Usernames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846011" y="4079319"/>
            <a:ext cx="39600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 ch@rs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551612" y="4327029"/>
            <a:ext cx="39600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018212" y="4724400"/>
            <a:ext cx="381000" cy="762000"/>
          </a:xfrm>
          <a:prstGeom prst="rightArrow">
            <a:avLst>
              <a:gd name="adj1" fmla="val 62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2"/>
              </a:rPr>
              <a:t>https://judge.softuni.bg/Contests/Practice/Index/1035#6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58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1040813"/>
            <a:ext cx="10668002" cy="5146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pattern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Pattern.compile(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"^[a-zA-Z0-9_-]{3,16}$"</a:t>
            </a: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(!text.equals("END"))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Matcher matcher = pattern.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matcher(</a:t>
            </a: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(matcher.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find()</a:t>
            </a: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list.add("</a:t>
            </a: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list.add("</a:t>
            </a: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 (list.contains(</a:t>
            </a:r>
            <a:r>
              <a:rPr lang="it-IT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«valid"</a:t>
            </a:r>
            <a:r>
              <a:rPr lang="it-IT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 Print Result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Valid Username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494353" y="3352800"/>
            <a:ext cx="3505199" cy="914401"/>
          </a:xfrm>
          <a:prstGeom prst="wedgeRoundRectCallout">
            <a:avLst>
              <a:gd name="adj1" fmla="val -30051"/>
              <a:gd name="adj2" fmla="val -1978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noProof="1">
                <a:solidFill>
                  <a:srgbClr val="FFFFFF"/>
                </a:solidFill>
              </a:rPr>
              <a:t>Match must occur at the end of the string 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095283" y="457200"/>
            <a:ext cx="3505199" cy="914401"/>
          </a:xfrm>
          <a:prstGeom prst="wedgeRoundRectCallout">
            <a:avLst>
              <a:gd name="adj1" fmla="val -68761"/>
              <a:gd name="adj2" fmla="val 650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noProof="1">
                <a:solidFill>
                  <a:srgbClr val="FFFFFF"/>
                </a:solidFill>
              </a:rPr>
              <a:t>Match must start at the beginning of the string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2"/>
              </a:rPr>
              <a:t>https://judge.softuni.bg/Contests/Practice/Index/1035#6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06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4205103"/>
            <a:ext cx="10668000" cy="1568497"/>
          </a:xfrm>
        </p:spPr>
        <p:txBody>
          <a:bodyPr/>
          <a:lstStyle/>
          <a:p>
            <a:r>
              <a:rPr lang="en-US" noProof="1"/>
              <a:t>Practice: State Machines and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012" y="1243542"/>
            <a:ext cx="3352800" cy="34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7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Strings are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/>
              <a:t> sequences of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chars (instances of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java.lang.String</a:t>
            </a:r>
            <a:r>
              <a:rPr lang="en-US" sz="3600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Can’t be iterated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Support operations such as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substring()</a:t>
            </a:r>
            <a:r>
              <a:rPr lang="en-US" dirty="0"/>
              <a:t>, 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indexOf()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trim()</a:t>
            </a:r>
            <a:r>
              <a:rPr lang="en-US" noProof="1"/>
              <a:t>, etc.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/>
              <a:t>Changes to the String create a new object, instead of modifying the old 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noProof="1"/>
              <a:t> offers good performance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/>
              <a:t>Recommended when concatenating Strings in a loop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440" y="1600200"/>
            <a:ext cx="3101251" cy="230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(2)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0972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State machines describe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how things work </a:t>
            </a:r>
            <a:r>
              <a:rPr lang="en-US" sz="36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Often used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String processing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dirty="0"/>
              <a:t>describe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dirty="0"/>
              <a:t> for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/>
              <a:t>   searching through text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They define special characters, operators and </a:t>
            </a:r>
            <a:r>
              <a:rPr lang="en-US" sz="3200" dirty="0"/>
              <a:t>constructs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Powerful tool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extracting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validating data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Java provides a 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RegEx</a:t>
            </a:r>
            <a:r>
              <a:rPr lang="en-US" dirty="0"/>
              <a:t> classes 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475" y="1676400"/>
            <a:ext cx="2998537" cy="222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25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Java Advanced </a:t>
            </a:r>
            <a:r>
              <a:rPr lang="en-US" dirty="0"/>
              <a:t>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https://softuni.bg/courses/java-advanced</a:t>
            </a:r>
            <a:endParaRPr lang="en-US" dirty="0"/>
          </a:p>
        </p:txBody>
      </p:sp>
      <p:pic>
        <p:nvPicPr>
          <p:cNvPr id="35" name="Picture 34">
            <a:hlinkClick r:id="rId4"/>
            <a:extLst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214" y="1451364"/>
            <a:ext cx="2553355" cy="555520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36" name="Picture 35">
            <a:hlinkClick r:id="rId6"/>
            <a:extLst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9188" y="2139879"/>
            <a:ext cx="2898399" cy="676293"/>
          </a:xfrm>
          <a:prstGeom prst="roundRect">
            <a:avLst>
              <a:gd name="adj" fmla="val 4155"/>
            </a:avLst>
          </a:prstGeom>
        </p:spPr>
      </p:pic>
      <p:pic>
        <p:nvPicPr>
          <p:cNvPr id="37" name="Picture 36">
            <a:hlinkClick r:id="rId8"/>
            <a:extLst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9188" y="2949166"/>
            <a:ext cx="1781120" cy="747246"/>
          </a:xfrm>
          <a:prstGeom prst="roundRect">
            <a:avLst>
              <a:gd name="adj" fmla="val 2634"/>
            </a:avLst>
          </a:prstGeom>
        </p:spPr>
      </p:pic>
      <p:pic>
        <p:nvPicPr>
          <p:cNvPr id="38" name="Picture 37">
            <a:hlinkClick r:id="rId10"/>
            <a:extLst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924" y="2949165"/>
            <a:ext cx="2898399" cy="747246"/>
          </a:xfrm>
          <a:prstGeom prst="roundRect">
            <a:avLst>
              <a:gd name="adj" fmla="val 5533"/>
            </a:avLst>
          </a:prstGeom>
        </p:spPr>
      </p:pic>
      <p:pic>
        <p:nvPicPr>
          <p:cNvPr id="39" name="Picture 38">
            <a:hlinkClick r:id="rId12"/>
            <a:extLst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3326" y="2139878"/>
            <a:ext cx="1780449" cy="676293"/>
          </a:xfrm>
          <a:prstGeom prst="roundRect">
            <a:avLst>
              <a:gd name="adj" fmla="val 3568"/>
            </a:avLst>
          </a:prstGeom>
        </p:spPr>
      </p:pic>
      <p:pic>
        <p:nvPicPr>
          <p:cNvPr id="40" name="Picture 39">
            <a:hlinkClick r:id="rId14"/>
            <a:extLst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188" y="1451364"/>
            <a:ext cx="2142317" cy="555520"/>
          </a:xfrm>
          <a:prstGeom prst="roundRect">
            <a:avLst>
              <a:gd name="adj" fmla="val 3378"/>
            </a:avLst>
          </a:prstGeom>
        </p:spPr>
      </p:pic>
      <p:pic>
        <p:nvPicPr>
          <p:cNvPr id="41" name="Picture 40">
            <a:hlinkClick r:id="rId16"/>
            <a:extLst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654" y="4626828"/>
            <a:ext cx="1853712" cy="1392971"/>
          </a:xfrm>
          <a:prstGeom prst="roundRect">
            <a:avLst>
              <a:gd name="adj" fmla="val 3461"/>
            </a:avLst>
          </a:prstGeom>
        </p:spPr>
      </p:pic>
      <p:pic>
        <p:nvPicPr>
          <p:cNvPr id="42" name="Picture 41">
            <a:extLst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002" y="3831652"/>
            <a:ext cx="1534364" cy="660629"/>
          </a:xfrm>
          <a:prstGeom prst="roundRect">
            <a:avLst>
              <a:gd name="adj" fmla="val 3586"/>
            </a:avLst>
          </a:prstGeom>
        </p:spPr>
      </p:pic>
      <p:pic>
        <p:nvPicPr>
          <p:cNvPr id="43" name="Picture 42">
            <a:hlinkClick r:id="rId19"/>
            <a:extLst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651" y="5405406"/>
            <a:ext cx="2798699" cy="614394"/>
          </a:xfrm>
          <a:prstGeom prst="roundRect">
            <a:avLst>
              <a:gd name="adj" fmla="val 5492"/>
            </a:avLst>
          </a:prstGeom>
        </p:spPr>
      </p:pic>
      <p:pic>
        <p:nvPicPr>
          <p:cNvPr id="44" name="Picture 43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3466" y="3822608"/>
            <a:ext cx="1482771" cy="669673"/>
          </a:xfrm>
          <a:prstGeom prst="roundRect">
            <a:avLst>
              <a:gd name="adj" fmla="val 4755"/>
            </a:avLst>
          </a:prstGeom>
        </p:spPr>
      </p:pic>
      <p:pic>
        <p:nvPicPr>
          <p:cNvPr id="45" name="Picture 44">
            <a:hlinkClick r:id="rId23"/>
            <a:extLst/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188" y="3813564"/>
            <a:ext cx="1512514" cy="678717"/>
          </a:xfrm>
          <a:prstGeom prst="roundRect">
            <a:avLst>
              <a:gd name="adj" fmla="val 6970"/>
            </a:avLst>
          </a:prstGeom>
        </p:spPr>
      </p:pic>
      <p:pic>
        <p:nvPicPr>
          <p:cNvPr id="46" name="Picture 45">
            <a:hlinkClick r:id="rId25"/>
            <a:extLst/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651" y="4641647"/>
            <a:ext cx="2798699" cy="614393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11925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462" y="103188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41299" y="1039813"/>
            <a:ext cx="9434513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Inserting numbers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Padding 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Strings (2)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608012" y="1884968"/>
            <a:ext cx="110490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number1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value = String.format(“Integer: %1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number1);       //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number2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1.23456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value = String.format("Precision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3: %1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$.3f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number2); //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1.234</a:t>
            </a: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773941" y="4708621"/>
            <a:ext cx="10637765" cy="1158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value = String.format("%1$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|| %2$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1.26, 5.55);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System.out.println(value);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1.26       ||       5.55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732212" y="5945385"/>
            <a:ext cx="2690683" cy="688251"/>
          </a:xfrm>
          <a:prstGeom prst="wedgeRoundRectCallout">
            <a:avLst>
              <a:gd name="adj1" fmla="val 43521"/>
              <a:gd name="adj2" fmla="val -1765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Right padding </a:t>
            </a:r>
          </a:p>
        </p:txBody>
      </p:sp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7466034" y="5945385"/>
            <a:ext cx="2666978" cy="688251"/>
          </a:xfrm>
          <a:prstGeom prst="wedgeRoundRectCallout">
            <a:avLst>
              <a:gd name="adj1" fmla="val -38485"/>
              <a:gd name="adj2" fmla="val -1802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Left padding 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4646612" y="3696123"/>
            <a:ext cx="2936714" cy="685800"/>
          </a:xfrm>
          <a:prstGeom prst="wedgeRoundRectCallout">
            <a:avLst>
              <a:gd name="adj1" fmla="val 61393"/>
              <a:gd name="adj2" fmla="val -1078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Number precision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5332412" y="1219200"/>
            <a:ext cx="3886200" cy="685800"/>
          </a:xfrm>
          <a:prstGeom prst="wedgeRoundRectCallout">
            <a:avLst>
              <a:gd name="adj1" fmla="val -2287"/>
              <a:gd name="adj2" fmla="val 1056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format specifier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7999412" y="3696123"/>
            <a:ext cx="3810000" cy="685800"/>
          </a:xfrm>
          <a:prstGeom prst="wedgeRoundRectCallout">
            <a:avLst>
              <a:gd name="adj1" fmla="val -44271"/>
              <a:gd name="adj2" fmla="val -1084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Double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format specifier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441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5" grpId="0" animBg="1"/>
      <p:bldP spid="9" grpId="0" animBg="1"/>
      <p:bldP spid="16" grpId="0" animBg="1"/>
      <p:bldP spid="17" grpId="0" animBg="1"/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 a student’s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results</a:t>
            </a:r>
            <a:r>
              <a:rPr lang="en-US" dirty="0"/>
              <a:t> for his courses</a:t>
            </a:r>
          </a:p>
          <a:p>
            <a:pPr>
              <a:lnSpc>
                <a:spcPct val="100000"/>
              </a:lnSpc>
            </a:pPr>
            <a:r>
              <a:rPr lang="en-US" dirty="0"/>
              <a:t>Print </a:t>
            </a:r>
            <a:r>
              <a:rPr lang="en-US"/>
              <a:t>the results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columns</a:t>
            </a:r>
            <a:r>
              <a:rPr lang="en-US" dirty="0"/>
              <a:t> with precision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</a:t>
            </a:r>
          </a:p>
          <a:p>
            <a:pPr>
              <a:lnSpc>
                <a:spcPct val="100000"/>
              </a:lnSpc>
            </a:pPr>
            <a:r>
              <a:rPr lang="en-US" dirty="0"/>
              <a:t>Calculate his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average</a:t>
            </a:r>
            <a:r>
              <a:rPr lang="en-US" dirty="0"/>
              <a:t> score with precision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b="1" dirty="0"/>
              <a:t>  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Student’s Results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98612" y="4203295"/>
            <a:ext cx="2514601" cy="825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827213" y="3124200"/>
            <a:ext cx="8534398" cy="9144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1674812" y="3276600"/>
            <a:ext cx="885883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36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Gosho - 3.33333, 4.4444, 5.555</a:t>
            </a:r>
            <a:endParaRPr lang="bg-BG" sz="2800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5852096" y="4114800"/>
            <a:ext cx="484632" cy="4572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ounded Rectangle 16"/>
          <p:cNvSpPr/>
          <p:nvPr/>
        </p:nvSpPr>
        <p:spPr>
          <a:xfrm>
            <a:off x="1826737" y="4648200"/>
            <a:ext cx="8532174" cy="1495802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132860"/>
              </p:ext>
            </p:extLst>
          </p:nvPr>
        </p:nvGraphicFramePr>
        <p:xfrm>
          <a:off x="2055812" y="4967245"/>
          <a:ext cx="8125885" cy="914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25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JAdv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JavaOOP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AdvOOP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Average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Gosho</a:t>
                      </a:r>
                      <a:endParaRPr lang="bg-B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3.33</a:t>
                      </a:r>
                      <a:endParaRPr lang="bg-B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4.44</a:t>
                      </a:r>
                      <a:endParaRPr lang="bg-B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5.56</a:t>
                      </a:r>
                      <a:endParaRPr lang="bg-B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4.4442</a:t>
                      </a:r>
                      <a:endParaRPr lang="bg-BG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2"/>
              </a:rPr>
              <a:t>https://judge.softuni.bg/Contests/Practice/Index/1035#0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56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3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Student’s Results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066801"/>
            <a:ext cx="11049000" cy="4953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//TODO: read student’s name and results</a:t>
            </a:r>
          </a:p>
          <a:p>
            <a:endParaRPr lang="en-US" dirty="0"/>
          </a:p>
          <a:p>
            <a:r>
              <a:rPr lang="en-US" dirty="0"/>
              <a:t>System.out.println(</a:t>
            </a:r>
          </a:p>
          <a:p>
            <a:r>
              <a:rPr lang="en-US" dirty="0"/>
              <a:t>  String.format("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%1$-10s|%2$7s|%3$7s|%4$7s|%5$7s|</a:t>
            </a:r>
            <a:r>
              <a:rPr lang="en-US" dirty="0"/>
              <a:t>",</a:t>
            </a:r>
          </a:p>
          <a:p>
            <a:r>
              <a:rPr lang="en-US" dirty="0"/>
              <a:t> "Name", "JAdv", "JavaOOP", "AdvOOP", "Average"));</a:t>
            </a:r>
          </a:p>
          <a:p>
            <a:endParaRPr lang="en-US" dirty="0"/>
          </a:p>
          <a:p>
            <a:r>
              <a:rPr lang="en-US" dirty="0"/>
              <a:t>double average = </a:t>
            </a:r>
          </a:p>
          <a:p>
            <a:r>
              <a:rPr lang="en-US" dirty="0"/>
              <a:t>  (results.get(0) + results.get(1) + results.get(2)) / 3;</a:t>
            </a:r>
          </a:p>
          <a:p>
            <a:endParaRPr lang="en-US" dirty="0"/>
          </a:p>
          <a:p>
            <a:r>
              <a:rPr lang="en-US" dirty="0"/>
              <a:t>System.out.println(</a:t>
            </a:r>
          </a:p>
          <a:p>
            <a:r>
              <a:rPr lang="en-US" dirty="0"/>
              <a:t>String.format</a:t>
            </a:r>
            <a:r>
              <a:rPr lang="en-US" dirty="0">
                <a:solidFill>
                  <a:schemeClr val="tx1"/>
                </a:solidFill>
              </a:rPr>
              <a:t>("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%1$-10s|%2$7.2f|%3$7.2f|%4$7.2f|%5$7.4f|</a:t>
            </a:r>
            <a:r>
              <a:rPr lang="en-US" dirty="0"/>
              <a:t>",</a:t>
            </a:r>
          </a:p>
          <a:p>
            <a:r>
              <a:rPr lang="en-US" dirty="0"/>
              <a:t>name, results.get(0), results.get(1), results.get(2),average));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2"/>
              </a:rPr>
              <a:t>https://judge.softuni.bg/Contests/Practice/Index/1035#0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4413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875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Splitting</a:t>
            </a:r>
          </a:p>
        </p:txBody>
      </p:sp>
      <p:pic>
        <p:nvPicPr>
          <p:cNvPr id="604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8706" y="1495669"/>
            <a:ext cx="4591706" cy="2695331"/>
          </a:xfrm>
          <a:prstGeom prst="roundRect">
            <a:avLst>
              <a:gd name="adj" fmla="val 4856"/>
            </a:avLst>
          </a:prstGeom>
          <a:noFill/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37443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3311</Words>
  <Application>Microsoft Office PowerPoint</Application>
  <PresentationFormat>Custom</PresentationFormat>
  <Paragraphs>738</Paragraphs>
  <Slides>58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1_SoftUni 16x9</vt:lpstr>
      <vt:lpstr>2_SoftUni 16x9</vt:lpstr>
      <vt:lpstr>String Processing</vt:lpstr>
      <vt:lpstr>Table of Contents</vt:lpstr>
      <vt:lpstr>Have a Question?</vt:lpstr>
      <vt:lpstr>Formatting Strings</vt:lpstr>
      <vt:lpstr>Formatting Strings</vt:lpstr>
      <vt:lpstr>Formatting Strings (2)</vt:lpstr>
      <vt:lpstr>Problem: Student’s Results</vt:lpstr>
      <vt:lpstr>Solution: Student’s Results</vt:lpstr>
      <vt:lpstr>Manipulating Strings</vt:lpstr>
      <vt:lpstr>Trimming Whitespaces and boolean methods</vt:lpstr>
      <vt:lpstr>Searching in Strings</vt:lpstr>
      <vt:lpstr>Extracting Substrings</vt:lpstr>
      <vt:lpstr>Splitting Strings</vt:lpstr>
      <vt:lpstr>Problem: Parse URL</vt:lpstr>
      <vt:lpstr>Solution: Parse URL</vt:lpstr>
      <vt:lpstr>Changing Character Casing</vt:lpstr>
      <vt:lpstr>Replacing substrings</vt:lpstr>
      <vt:lpstr>Problem: Parse Tags</vt:lpstr>
      <vt:lpstr>Solution: Parse Tags</vt:lpstr>
      <vt:lpstr>Comparing Strings </vt:lpstr>
      <vt:lpstr>Comparing Strings </vt:lpstr>
      <vt:lpstr>Comparing Strings (2)</vt:lpstr>
      <vt:lpstr>Concatenating and Building Strings</vt:lpstr>
      <vt:lpstr>Concatenating Strings</vt:lpstr>
      <vt:lpstr>Changing the Contents of a String</vt:lpstr>
      <vt:lpstr>StringBuilder: How It Works?</vt:lpstr>
      <vt:lpstr>The StringBuilder Class</vt:lpstr>
      <vt:lpstr>StringBuilder Class (2)</vt:lpstr>
      <vt:lpstr>Practice: String Manipulations</vt:lpstr>
      <vt:lpstr>State Machines</vt:lpstr>
      <vt:lpstr>State Machine </vt:lpstr>
      <vt:lpstr>Example of a Finite State Machine (FSM)</vt:lpstr>
      <vt:lpstr>State Machine for String Processing </vt:lpstr>
      <vt:lpstr>State Machine for String Processing (2)</vt:lpstr>
      <vt:lpstr>State Machine for String Processing (3)</vt:lpstr>
      <vt:lpstr>State Machine for String Processing (4)</vt:lpstr>
      <vt:lpstr>Problem: Series of Letters</vt:lpstr>
      <vt:lpstr>Series of Letters: Solution with FSM</vt:lpstr>
      <vt:lpstr>Series of Letters: Solution with FSM (2)</vt:lpstr>
      <vt:lpstr>Regular Expressions</vt:lpstr>
      <vt:lpstr>Regular Expressions</vt:lpstr>
      <vt:lpstr>Regex in Java</vt:lpstr>
      <vt:lpstr>Validating String By Pattern</vt:lpstr>
      <vt:lpstr>Checking for a Single Match</vt:lpstr>
      <vt:lpstr>Splitting With Regex</vt:lpstr>
      <vt:lpstr>Series of Letters: Solution with RegEx</vt:lpstr>
      <vt:lpstr>Helpful Resources</vt:lpstr>
      <vt:lpstr>Problem: Vowel Count</vt:lpstr>
      <vt:lpstr>Solution: Vowel Count</vt:lpstr>
      <vt:lpstr>Problem: Extract Tags</vt:lpstr>
      <vt:lpstr>Solution: Extract Tags</vt:lpstr>
      <vt:lpstr>Problem: Valid Usernames</vt:lpstr>
      <vt:lpstr>Solution: Valid Username</vt:lpstr>
      <vt:lpstr>Practice: State Machines and Regex</vt:lpstr>
      <vt:lpstr>Summary</vt:lpstr>
      <vt:lpstr>Summary (2)</vt:lpstr>
      <vt:lpstr>Java Advanced – Course Overview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 Processing</dc:title>
  <dc:subject>Java Advanced – Practical Training Course @ SoftUni</dc:subject>
  <dc:creator/>
  <cp:keywords>Java, programming, Software University, SoftUni, programming, coding, software development, education, training, course</cp:keywords>
  <dc:description>Java Advanced Course @ SoftUni – https://softuni.bg/courses/java-advanced</dc:description>
  <cp:lastModifiedBy/>
  <cp:revision>1</cp:revision>
  <dcterms:created xsi:type="dcterms:W3CDTF">2014-01-02T17:00:34Z</dcterms:created>
  <dcterms:modified xsi:type="dcterms:W3CDTF">2018-05-24T23:52:09Z</dcterms:modified>
  <cp:category>programming,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